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A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DAE0C0D-CF72-43C5-B23D-1B2B9E291369}" type="datetimeFigureOut">
              <a:rPr lang="fr-FR" smtClean="0"/>
              <a:t>18/07/2022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164075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AE0C0D-CF72-43C5-B23D-1B2B9E291369}" type="datetimeFigureOut">
              <a:rPr lang="fr-FR" smtClean="0"/>
              <a:t>18/07/2022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428947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AE0C0D-CF72-43C5-B23D-1B2B9E291369}" type="datetimeFigureOut">
              <a:rPr lang="fr-FR" smtClean="0"/>
              <a:t>18/07/2022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375560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AE0C0D-CF72-43C5-B23D-1B2B9E291369}" type="datetimeFigureOut">
              <a:rPr lang="fr-FR" smtClean="0"/>
              <a:t>18/07/2022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119593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DAE0C0D-CF72-43C5-B23D-1B2B9E291369}" type="datetimeFigureOut">
              <a:rPr lang="fr-FR" smtClean="0"/>
              <a:t>18/07/2022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182547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DAE0C0D-CF72-43C5-B23D-1B2B9E291369}" type="datetimeFigureOut">
              <a:rPr lang="fr-FR" smtClean="0"/>
              <a:t>18/07/2022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2537303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DAE0C0D-CF72-43C5-B23D-1B2B9E291369}" type="datetimeFigureOut">
              <a:rPr lang="fr-FR" smtClean="0"/>
              <a:t>18/07/2022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3775925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DAE0C0D-CF72-43C5-B23D-1B2B9E291369}" type="datetimeFigureOut">
              <a:rPr lang="fr-FR" smtClean="0"/>
              <a:t>18/07/2022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22731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E0C0D-CF72-43C5-B23D-1B2B9E291369}" type="datetimeFigureOut">
              <a:rPr lang="fr-FR" smtClean="0"/>
              <a:t>18/07/2022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71764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DAE0C0D-CF72-43C5-B23D-1B2B9E291369}" type="datetimeFigureOut">
              <a:rPr lang="fr-FR" smtClean="0"/>
              <a:t>18/07/2022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2456687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DAE0C0D-CF72-43C5-B23D-1B2B9E291369}" type="datetimeFigureOut">
              <a:rPr lang="fr-FR" smtClean="0"/>
              <a:t>18/07/2022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874CD26-AE0F-48A3-83C4-B61F965A8FD2}" type="slidenum">
              <a:rPr lang="fr-FR" smtClean="0"/>
              <a:t>‹N°›</a:t>
            </a:fld>
            <a:endParaRPr lang="fr-FR"/>
          </a:p>
        </p:txBody>
      </p:sp>
    </p:spTree>
    <p:extLst>
      <p:ext uri="{BB962C8B-B14F-4D97-AF65-F5344CB8AC3E}">
        <p14:creationId xmlns:p14="http://schemas.microsoft.com/office/powerpoint/2010/main" val="178155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DAE0C0D-CF72-43C5-B23D-1B2B9E291369}" type="datetimeFigureOut">
              <a:rPr lang="fr-FR" smtClean="0"/>
              <a:t>18/07/2022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874CD26-AE0F-48A3-83C4-B61F965A8FD2}" type="slidenum">
              <a:rPr lang="fr-FR" smtClean="0"/>
              <a:t>‹N°›</a:t>
            </a:fld>
            <a:endParaRPr lang="fr-FR"/>
          </a:p>
        </p:txBody>
      </p:sp>
    </p:spTree>
    <p:extLst>
      <p:ext uri="{BB962C8B-B14F-4D97-AF65-F5344CB8AC3E}">
        <p14:creationId xmlns:p14="http://schemas.microsoft.com/office/powerpoint/2010/main" val="8284413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5533A9A-36C2-40E0-9C82-0E866613836E}"/>
              </a:ext>
            </a:extLst>
          </p:cNvPr>
          <p:cNvSpPr/>
          <p:nvPr/>
        </p:nvSpPr>
        <p:spPr>
          <a:xfrm>
            <a:off x="-8835" y="967635"/>
            <a:ext cx="7559675" cy="719238"/>
          </a:xfrm>
          <a:prstGeom prst="rect">
            <a:avLst/>
          </a:prstGeom>
          <a:solidFill>
            <a:srgbClr val="233A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COLIBRI : protéger les moyens de subsistance des communautés et</a:t>
            </a:r>
          </a:p>
          <a:p>
            <a:pPr algn="ctr"/>
            <a:r>
              <a:rPr lang="fr-FR" sz="1600" dirty="0">
                <a:latin typeface="Arial" panose="020B0604020202020204" pitchFamily="34" charset="0"/>
                <a:cs typeface="Arial" panose="020B0604020202020204" pitchFamily="34" charset="0"/>
              </a:rPr>
              <a:t>préserver les écosystèmes et la biodiversité</a:t>
            </a:r>
          </a:p>
        </p:txBody>
      </p:sp>
      <p:pic>
        <p:nvPicPr>
          <p:cNvPr id="6" name="Image 5">
            <a:extLst>
              <a:ext uri="{FF2B5EF4-FFF2-40B4-BE49-F238E27FC236}">
                <a16:creationId xmlns:a16="http://schemas.microsoft.com/office/drawing/2014/main" id="{3E5C89BF-BD80-4B63-AE35-91B729F90131}"/>
              </a:ext>
            </a:extLst>
          </p:cNvPr>
          <p:cNvPicPr>
            <a:picLocks noChangeAspect="1"/>
          </p:cNvPicPr>
          <p:nvPr/>
        </p:nvPicPr>
        <p:blipFill>
          <a:blip r:embed="rId2"/>
          <a:stretch>
            <a:fillRect/>
          </a:stretch>
        </p:blipFill>
        <p:spPr>
          <a:xfrm>
            <a:off x="1404769" y="172601"/>
            <a:ext cx="4626848" cy="719238"/>
          </a:xfrm>
          <a:prstGeom prst="rect">
            <a:avLst/>
          </a:prstGeom>
        </p:spPr>
      </p:pic>
      <p:sp>
        <p:nvSpPr>
          <p:cNvPr id="7" name="ZoneTexte 6">
            <a:extLst>
              <a:ext uri="{FF2B5EF4-FFF2-40B4-BE49-F238E27FC236}">
                <a16:creationId xmlns:a16="http://schemas.microsoft.com/office/drawing/2014/main" id="{2E69F831-F148-408A-BD73-506273A119A5}"/>
              </a:ext>
            </a:extLst>
          </p:cNvPr>
          <p:cNvSpPr txBox="1"/>
          <p:nvPr/>
        </p:nvSpPr>
        <p:spPr>
          <a:xfrm>
            <a:off x="155716" y="2079498"/>
            <a:ext cx="4859766" cy="4450577"/>
          </a:xfrm>
          <a:prstGeom prst="rect">
            <a:avLst/>
          </a:prstGeom>
          <a:noFill/>
        </p:spPr>
        <p:txBody>
          <a:bodyPr wrap="square" rtlCol="0">
            <a:spAutoFit/>
          </a:bodyPr>
          <a:lstStyle/>
          <a:p>
            <a:pPr algn="just">
              <a:lnSpc>
                <a:spcPct val="107000"/>
              </a:lnSpc>
              <a:spcAft>
                <a:spcPts val="800"/>
              </a:spcAft>
            </a:pPr>
            <a:r>
              <a:rPr lang="fr-FR" sz="1100" dirty="0">
                <a:effectLst/>
                <a:latin typeface="Arial" panose="020B0604020202020204" pitchFamily="34" charset="0"/>
                <a:ea typeface="Calibri" panose="020F0502020204030204" pitchFamily="34" charset="0"/>
                <a:cs typeface="Arial" panose="020B0604020202020204" pitchFamily="34" charset="0"/>
              </a:rPr>
              <a:t>Ce projet de deux ans vise à protéger, préserver et restaurer la biodiversité au Sri Lanka, à savoir la forêt de conservation de </a:t>
            </a:r>
            <a:r>
              <a:rPr lang="fr-FR" sz="1100" dirty="0" err="1">
                <a:effectLst/>
                <a:latin typeface="Arial" panose="020B0604020202020204" pitchFamily="34" charset="0"/>
                <a:ea typeface="Calibri" panose="020F0502020204030204" pitchFamily="34" charset="0"/>
                <a:cs typeface="Arial" panose="020B0604020202020204" pitchFamily="34" charset="0"/>
              </a:rPr>
              <a:t>Knuckles</a:t>
            </a:r>
            <a:r>
              <a:rPr lang="fr-FR" sz="1100" dirty="0">
                <a:effectLst/>
                <a:latin typeface="Arial" panose="020B0604020202020204" pitchFamily="34" charset="0"/>
                <a:ea typeface="Calibri" panose="020F0502020204030204" pitchFamily="34" charset="0"/>
                <a:cs typeface="Arial" panose="020B0604020202020204" pitchFamily="34" charset="0"/>
              </a:rPr>
              <a:t> (KCF), le sanctuaire marin de Bar </a:t>
            </a:r>
            <a:r>
              <a:rPr lang="fr-FR" sz="1100" dirty="0" err="1">
                <a:effectLst/>
                <a:latin typeface="Arial" panose="020B0604020202020204" pitchFamily="34" charset="0"/>
                <a:ea typeface="Calibri" panose="020F0502020204030204" pitchFamily="34" charset="0"/>
                <a:cs typeface="Arial" panose="020B0604020202020204" pitchFamily="34" charset="0"/>
              </a:rPr>
              <a:t>Reef</a:t>
            </a:r>
            <a:r>
              <a:rPr lang="fr-FR" sz="1100" dirty="0">
                <a:effectLst/>
                <a:latin typeface="Arial" panose="020B0604020202020204" pitchFamily="34" charset="0"/>
                <a:ea typeface="Calibri" panose="020F0502020204030204" pitchFamily="34" charset="0"/>
                <a:cs typeface="Arial" panose="020B0604020202020204" pitchFamily="34" charset="0"/>
              </a:rPr>
              <a:t> Marine </a:t>
            </a:r>
            <a:r>
              <a:rPr lang="fr-FR" sz="1100" dirty="0" err="1">
                <a:effectLst/>
                <a:latin typeface="Arial" panose="020B0604020202020204" pitchFamily="34" charset="0"/>
                <a:ea typeface="Calibri" panose="020F0502020204030204" pitchFamily="34" charset="0"/>
                <a:cs typeface="Arial" panose="020B0604020202020204" pitchFamily="34" charset="0"/>
              </a:rPr>
              <a:t>Sanctuary</a:t>
            </a:r>
            <a:r>
              <a:rPr lang="fr-FR" sz="1100" dirty="0">
                <a:effectLst/>
                <a:latin typeface="Arial" panose="020B0604020202020204" pitchFamily="34" charset="0"/>
                <a:ea typeface="Calibri" panose="020F0502020204030204" pitchFamily="34" charset="0"/>
                <a:cs typeface="Arial" panose="020B0604020202020204" pitchFamily="34" charset="0"/>
              </a:rPr>
              <a:t> (BRMS) et le </a:t>
            </a:r>
            <a:r>
              <a:rPr lang="fr-FR" sz="1100" dirty="0" err="1">
                <a:effectLst/>
                <a:latin typeface="Arial" panose="020B0604020202020204" pitchFamily="34" charset="0"/>
                <a:ea typeface="Calibri" panose="020F0502020204030204" pitchFamily="34" charset="0"/>
                <a:cs typeface="Arial" panose="020B0604020202020204" pitchFamily="34" charset="0"/>
              </a:rPr>
              <a:t>Kayankerni</a:t>
            </a:r>
            <a:r>
              <a:rPr lang="fr-FR" sz="1100" dirty="0">
                <a:effectLst/>
                <a:latin typeface="Arial" panose="020B0604020202020204" pitchFamily="34" charset="0"/>
                <a:ea typeface="Calibri" panose="020F0502020204030204" pitchFamily="34" charset="0"/>
                <a:cs typeface="Arial" panose="020B0604020202020204" pitchFamily="34" charset="0"/>
              </a:rPr>
              <a:t> Marine </a:t>
            </a:r>
            <a:r>
              <a:rPr lang="fr-FR" sz="1100" dirty="0" err="1">
                <a:effectLst/>
                <a:latin typeface="Arial" panose="020B0604020202020204" pitchFamily="34" charset="0"/>
                <a:ea typeface="Calibri" panose="020F0502020204030204" pitchFamily="34" charset="0"/>
                <a:cs typeface="Arial" panose="020B0604020202020204" pitchFamily="34" charset="0"/>
              </a:rPr>
              <a:t>Sanctuary</a:t>
            </a:r>
            <a:r>
              <a:rPr lang="fr-FR" sz="1100" dirty="0">
                <a:effectLst/>
                <a:latin typeface="Arial" panose="020B0604020202020204" pitchFamily="34" charset="0"/>
                <a:ea typeface="Calibri" panose="020F0502020204030204" pitchFamily="34" charset="0"/>
                <a:cs typeface="Arial" panose="020B0604020202020204" pitchFamily="34" charset="0"/>
              </a:rPr>
              <a:t> (KMS). Il permet la sauvegarde </a:t>
            </a:r>
            <a:r>
              <a:rPr lang="fr-FR" sz="1100" dirty="0">
                <a:latin typeface="Arial" panose="020B0604020202020204" pitchFamily="34" charset="0"/>
                <a:ea typeface="Calibri" panose="020F0502020204030204" pitchFamily="34" charset="0"/>
                <a:cs typeface="Arial" panose="020B0604020202020204" pitchFamily="34" charset="0"/>
              </a:rPr>
              <a:t>d</a:t>
            </a:r>
            <a:r>
              <a:rPr lang="fr-FR" sz="1100" dirty="0">
                <a:effectLst/>
                <a:latin typeface="Arial" panose="020B0604020202020204" pitchFamily="34" charset="0"/>
                <a:ea typeface="Calibri" panose="020F0502020204030204" pitchFamily="34" charset="0"/>
                <a:cs typeface="Arial" panose="020B0604020202020204" pitchFamily="34" charset="0"/>
              </a:rPr>
              <a:t>es écosystèmes forestiers et coralliens fragiles en renforçant les capacités de la société civile à promouvoir l'utilisation durable des ressources naturelles et </a:t>
            </a:r>
            <a:r>
              <a:rPr lang="fr-FR" sz="1100" dirty="0">
                <a:latin typeface="Arial" panose="020B0604020202020204" pitchFamily="34" charset="0"/>
                <a:ea typeface="Calibri" panose="020F0502020204030204" pitchFamily="34" charset="0"/>
                <a:cs typeface="Arial" panose="020B0604020202020204" pitchFamily="34" charset="0"/>
              </a:rPr>
              <a:t>en </a:t>
            </a:r>
            <a:r>
              <a:rPr lang="fr-FR" sz="1100" dirty="0">
                <a:effectLst/>
                <a:latin typeface="Arial" panose="020B0604020202020204" pitchFamily="34" charset="0"/>
                <a:ea typeface="Calibri" panose="020F0502020204030204" pitchFamily="34" charset="0"/>
                <a:cs typeface="Arial" panose="020B0604020202020204" pitchFamily="34" charset="0"/>
              </a:rPr>
              <a:t>améliorant les moyens de subsistance. Le projet permettra également de mener de nouvelles recherches, de consolider les ressources scientifiques en ligne.</a:t>
            </a:r>
          </a:p>
          <a:p>
            <a:pPr algn="just">
              <a:lnSpc>
                <a:spcPct val="107000"/>
              </a:lnSpc>
              <a:spcAft>
                <a:spcPts val="800"/>
              </a:spcAft>
            </a:pPr>
            <a:r>
              <a:rPr lang="fr-FR" sz="1100" dirty="0">
                <a:effectLst/>
                <a:latin typeface="Arial" panose="020B0604020202020204" pitchFamily="34" charset="0"/>
                <a:ea typeface="Calibri" panose="020F0502020204030204" pitchFamily="34" charset="0"/>
                <a:cs typeface="Arial" panose="020B0604020202020204" pitchFamily="34" charset="0"/>
              </a:rPr>
              <a:t>ACTED et le Green </a:t>
            </a:r>
            <a:r>
              <a:rPr lang="fr-FR" sz="1100" dirty="0" err="1">
                <a:effectLst/>
                <a:latin typeface="Arial" panose="020B0604020202020204" pitchFamily="34" charset="0"/>
                <a:ea typeface="Calibri" panose="020F0502020204030204" pitchFamily="34" charset="0"/>
                <a:cs typeface="Arial" panose="020B0604020202020204" pitchFamily="34" charset="0"/>
              </a:rPr>
              <a:t>Movement</a:t>
            </a:r>
            <a:r>
              <a:rPr lang="fr-FR" sz="1100" dirty="0">
                <a:effectLst/>
                <a:latin typeface="Arial" panose="020B0604020202020204" pitchFamily="34" charset="0"/>
                <a:ea typeface="Calibri" panose="020F0502020204030204" pitchFamily="34" charset="0"/>
                <a:cs typeface="Arial" panose="020B0604020202020204" pitchFamily="34" charset="0"/>
              </a:rPr>
              <a:t> du Sri Lanka aident à protéger les écosystèmes du KCF via la surveillance et la réponse communautaire qui minimisent les activités illégales et nuisibles, telles que l'exploitation forestière et minière. Des pratiques agricoles durables pour les agriculteurs, dont la subsistance dépend des ressources naturelles de la KCF, sont également encouragées par une meilleure collaboration entre les secteurs public, privé et par l’action de la société civile.</a:t>
            </a:r>
          </a:p>
          <a:p>
            <a:pPr algn="just">
              <a:lnSpc>
                <a:spcPct val="107000"/>
              </a:lnSpc>
              <a:spcAft>
                <a:spcPts val="800"/>
              </a:spcAft>
            </a:pPr>
            <a:r>
              <a:rPr lang="fr-FR" sz="1100" dirty="0">
                <a:effectLst/>
                <a:latin typeface="Arial" panose="020B0604020202020204" pitchFamily="34" charset="0"/>
                <a:ea typeface="Calibri" panose="020F0502020204030204" pitchFamily="34" charset="0"/>
                <a:cs typeface="Arial" panose="020B0604020202020204" pitchFamily="34" charset="0"/>
              </a:rPr>
              <a:t>ACTED, le Blue </a:t>
            </a:r>
            <a:r>
              <a:rPr lang="fr-FR" sz="1100" dirty="0" err="1">
                <a:effectLst/>
                <a:latin typeface="Arial" panose="020B0604020202020204" pitchFamily="34" charset="0"/>
                <a:ea typeface="Calibri" panose="020F0502020204030204" pitchFamily="34" charset="0"/>
                <a:cs typeface="Arial" panose="020B0604020202020204" pitchFamily="34" charset="0"/>
              </a:rPr>
              <a:t>Resources</a:t>
            </a:r>
            <a:r>
              <a:rPr lang="fr-FR" sz="1100" dirty="0">
                <a:effectLst/>
                <a:latin typeface="Arial" panose="020B0604020202020204" pitchFamily="34" charset="0"/>
                <a:ea typeface="Calibri" panose="020F0502020204030204" pitchFamily="34" charset="0"/>
                <a:cs typeface="Arial" panose="020B0604020202020204" pitchFamily="34" charset="0"/>
              </a:rPr>
              <a:t> Trust et l'</a:t>
            </a:r>
            <a:r>
              <a:rPr lang="fr-FR" sz="1100" dirty="0" err="1">
                <a:effectLst/>
                <a:latin typeface="Arial" panose="020B0604020202020204" pitchFamily="34" charset="0"/>
                <a:ea typeface="Calibri" panose="020F0502020204030204" pitchFamily="34" charset="0"/>
                <a:cs typeface="Arial" panose="020B0604020202020204" pitchFamily="34" charset="0"/>
              </a:rPr>
              <a:t>Environmental</a:t>
            </a:r>
            <a:r>
              <a:rPr lang="fr-FR" sz="1100" dirty="0">
                <a:effectLst/>
                <a:latin typeface="Arial" panose="020B0604020202020204" pitchFamily="34" charset="0"/>
                <a:ea typeface="Calibri" panose="020F0502020204030204" pitchFamily="34" charset="0"/>
                <a:cs typeface="Arial" panose="020B0604020202020204" pitchFamily="34" charset="0"/>
              </a:rPr>
              <a:t> </a:t>
            </a:r>
            <a:r>
              <a:rPr lang="fr-FR" sz="1100" dirty="0" err="1">
                <a:effectLst/>
                <a:latin typeface="Arial" panose="020B0604020202020204" pitchFamily="34" charset="0"/>
                <a:ea typeface="Calibri" panose="020F0502020204030204" pitchFamily="34" charset="0"/>
                <a:cs typeface="Arial" panose="020B0604020202020204" pitchFamily="34" charset="0"/>
              </a:rPr>
              <a:t>Foundation</a:t>
            </a:r>
            <a:r>
              <a:rPr lang="fr-FR" sz="1100" dirty="0">
                <a:effectLst/>
                <a:latin typeface="Arial" panose="020B0604020202020204" pitchFamily="34" charset="0"/>
                <a:ea typeface="Calibri" panose="020F0502020204030204" pitchFamily="34" charset="0"/>
                <a:cs typeface="Arial" panose="020B0604020202020204" pitchFamily="34" charset="0"/>
              </a:rPr>
              <a:t> Ltd. travaillent en étroite collaboration avec les communautés côtières afin d'assurer une gestion communautaire des ressources basée sur des preuves dans les régions de BRMS et KMS. Le projet va promouvoir la croissance durable de la pêche et du tourisme en développant des mécanismes de contrôle et des activités de subsistance qui préservent les écosystèmes marins. </a:t>
            </a:r>
            <a:endParaRPr lang="fr-FR" sz="1100" dirty="0">
              <a:latin typeface="Arial" panose="020B0604020202020204" pitchFamily="34" charset="0"/>
              <a:cs typeface="Arial" panose="020B0604020202020204" pitchFamily="34" charset="0"/>
            </a:endParaRPr>
          </a:p>
        </p:txBody>
      </p:sp>
      <p:pic>
        <p:nvPicPr>
          <p:cNvPr id="11" name="Image 10">
            <a:extLst>
              <a:ext uri="{FF2B5EF4-FFF2-40B4-BE49-F238E27FC236}">
                <a16:creationId xmlns:a16="http://schemas.microsoft.com/office/drawing/2014/main" id="{47311669-3F15-40B3-96FA-80273E0BCC03}"/>
              </a:ext>
            </a:extLst>
          </p:cNvPr>
          <p:cNvPicPr>
            <a:picLocks noChangeAspect="1"/>
          </p:cNvPicPr>
          <p:nvPr/>
        </p:nvPicPr>
        <p:blipFill>
          <a:blip r:embed="rId3"/>
          <a:stretch>
            <a:fillRect/>
          </a:stretch>
        </p:blipFill>
        <p:spPr>
          <a:xfrm>
            <a:off x="4957744" y="3264727"/>
            <a:ext cx="2524946" cy="1947536"/>
          </a:xfrm>
          <a:prstGeom prst="rect">
            <a:avLst/>
          </a:prstGeom>
        </p:spPr>
      </p:pic>
      <p:sp>
        <p:nvSpPr>
          <p:cNvPr id="13" name="Rectangle 12">
            <a:extLst>
              <a:ext uri="{FF2B5EF4-FFF2-40B4-BE49-F238E27FC236}">
                <a16:creationId xmlns:a16="http://schemas.microsoft.com/office/drawing/2014/main" id="{1950419A-D167-4325-AC43-2A3CA23B59BF}"/>
              </a:ext>
            </a:extLst>
          </p:cNvPr>
          <p:cNvSpPr/>
          <p:nvPr/>
        </p:nvSpPr>
        <p:spPr>
          <a:xfrm>
            <a:off x="-27302" y="6817174"/>
            <a:ext cx="7559675" cy="7158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dirty="0">
              <a:solidFill>
                <a:schemeClr val="tx1"/>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C984D3B3-A89A-4841-9992-C6FF23BE37FE}"/>
              </a:ext>
            </a:extLst>
          </p:cNvPr>
          <p:cNvSpPr/>
          <p:nvPr/>
        </p:nvSpPr>
        <p:spPr>
          <a:xfrm>
            <a:off x="-18067" y="6825050"/>
            <a:ext cx="186810" cy="707932"/>
          </a:xfrm>
          <a:prstGeom prst="rect">
            <a:avLst/>
          </a:prstGeom>
          <a:solidFill>
            <a:srgbClr val="233A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B12A6F3A-7BA2-4B77-B56A-8506824B1189}"/>
              </a:ext>
            </a:extLst>
          </p:cNvPr>
          <p:cNvSpPr txBox="1"/>
          <p:nvPr/>
        </p:nvSpPr>
        <p:spPr>
          <a:xfrm>
            <a:off x="241610" y="6860637"/>
            <a:ext cx="7174852" cy="877163"/>
          </a:xfrm>
          <a:prstGeom prst="rect">
            <a:avLst/>
          </a:prstGeom>
          <a:noFill/>
        </p:spPr>
        <p:txBody>
          <a:bodyPr wrap="square" rtlCol="0">
            <a:spAutoFit/>
          </a:bodyPr>
          <a:lstStyle/>
          <a:p>
            <a:r>
              <a:rPr lang="fr-FR" sz="1100" b="1" dirty="0">
                <a:solidFill>
                  <a:schemeClr val="tx1"/>
                </a:solidFill>
                <a:latin typeface="Arial" panose="020B0604020202020204" pitchFamily="34" charset="0"/>
                <a:cs typeface="Arial" panose="020B0604020202020204" pitchFamily="34" charset="0"/>
              </a:rPr>
              <a:t>Objectif</a:t>
            </a:r>
            <a:r>
              <a:rPr lang="fr-FR" sz="1100" dirty="0">
                <a:solidFill>
                  <a:schemeClr val="tx1"/>
                </a:solidFill>
                <a:latin typeface="Arial" panose="020B0604020202020204" pitchFamily="34" charset="0"/>
                <a:cs typeface="Arial" panose="020B0604020202020204" pitchFamily="34" charset="0"/>
              </a:rPr>
              <a:t> : contribuer au rétablissement des moyens de subsistance des communautés et de la biodiversité grâce à l'engagement efficace de la société civile dans la protection et la préservation des ressources naturelles au Sri Lanka</a:t>
            </a:r>
            <a:r>
              <a:rPr lang="fr-FR" sz="1100" dirty="0">
                <a:latin typeface="Arial" panose="020B0604020202020204" pitchFamily="34" charset="0"/>
                <a:cs typeface="Arial" panose="020B0604020202020204" pitchFamily="34" charset="0"/>
              </a:rPr>
              <a:t>, ainsi que la g</a:t>
            </a:r>
            <a:r>
              <a:rPr lang="fr-FR" sz="1100" dirty="0">
                <a:solidFill>
                  <a:schemeClr val="tx1"/>
                </a:solidFill>
                <a:latin typeface="Arial" panose="020B0604020202020204" pitchFamily="34" charset="0"/>
                <a:cs typeface="Arial" panose="020B0604020202020204" pitchFamily="34" charset="0"/>
              </a:rPr>
              <a:t>estion de la protection et de la préservation des ressources naturelles au Sri Lanka.</a:t>
            </a:r>
          </a:p>
          <a:p>
            <a:endParaRPr lang="fr-FR" dirty="0"/>
          </a:p>
        </p:txBody>
      </p:sp>
      <p:pic>
        <p:nvPicPr>
          <p:cNvPr id="18" name="Image 17">
            <a:extLst>
              <a:ext uri="{FF2B5EF4-FFF2-40B4-BE49-F238E27FC236}">
                <a16:creationId xmlns:a16="http://schemas.microsoft.com/office/drawing/2014/main" id="{78ED24BF-0DA9-498C-8AC7-28FDF1C6250F}"/>
              </a:ext>
            </a:extLst>
          </p:cNvPr>
          <p:cNvPicPr>
            <a:picLocks noChangeAspect="1"/>
          </p:cNvPicPr>
          <p:nvPr/>
        </p:nvPicPr>
        <p:blipFill>
          <a:blip r:embed="rId4"/>
          <a:stretch>
            <a:fillRect/>
          </a:stretch>
        </p:blipFill>
        <p:spPr>
          <a:xfrm>
            <a:off x="241610" y="7689348"/>
            <a:ext cx="1636500" cy="2872705"/>
          </a:xfrm>
          <a:prstGeom prst="rect">
            <a:avLst/>
          </a:prstGeom>
        </p:spPr>
      </p:pic>
      <p:sp>
        <p:nvSpPr>
          <p:cNvPr id="19" name="ZoneTexte 18">
            <a:extLst>
              <a:ext uri="{FF2B5EF4-FFF2-40B4-BE49-F238E27FC236}">
                <a16:creationId xmlns:a16="http://schemas.microsoft.com/office/drawing/2014/main" id="{BFFC17E4-2DE4-40D1-8218-82FEAF1BDB23}"/>
              </a:ext>
            </a:extLst>
          </p:cNvPr>
          <p:cNvSpPr txBox="1"/>
          <p:nvPr/>
        </p:nvSpPr>
        <p:spPr>
          <a:xfrm>
            <a:off x="1984638" y="7798807"/>
            <a:ext cx="5452173" cy="2467342"/>
          </a:xfrm>
          <a:prstGeom prst="rect">
            <a:avLst/>
          </a:prstGeom>
          <a:noFill/>
        </p:spPr>
        <p:txBody>
          <a:bodyPr wrap="square" rtlCol="0">
            <a:spAutoFit/>
          </a:bodyPr>
          <a:lstStyle/>
          <a:p>
            <a:pPr algn="just">
              <a:spcAft>
                <a:spcPts val="800"/>
              </a:spcAft>
            </a:pPr>
            <a:r>
              <a:rPr lang="fr-FR" sz="1100" b="1" dirty="0">
                <a:effectLst/>
                <a:latin typeface="Arial" panose="020B0604020202020204" pitchFamily="34" charset="0"/>
                <a:ea typeface="Calibri" panose="020F0502020204030204" pitchFamily="34" charset="0"/>
                <a:cs typeface="Arial" panose="020B0604020202020204" pitchFamily="34" charset="0"/>
              </a:rPr>
              <a:t>Résultats prévus : </a:t>
            </a:r>
          </a:p>
          <a:p>
            <a:pPr algn="just">
              <a:spcAft>
                <a:spcPts val="800"/>
              </a:spcAft>
            </a:pPr>
            <a:endParaRPr lang="fr-FR" sz="1100" b="1" dirty="0">
              <a:effectLst/>
              <a:latin typeface="Arial" panose="020B0604020202020204" pitchFamily="34" charset="0"/>
              <a:ea typeface="Calibri" panose="020F0502020204030204" pitchFamily="34" charset="0"/>
              <a:cs typeface="Arial" panose="020B0604020202020204" pitchFamily="34" charset="0"/>
            </a:endParaRPr>
          </a:p>
          <a:p>
            <a:pPr marL="171450" indent="-171450" algn="just">
              <a:spcAft>
                <a:spcPts val="800"/>
              </a:spcAft>
              <a:buFont typeface="Arial" panose="020B0604020202020204" pitchFamily="34" charset="0"/>
              <a:buChar char="•"/>
            </a:pPr>
            <a:r>
              <a:rPr lang="fr-FR" sz="1100" dirty="0">
                <a:effectLst/>
                <a:latin typeface="Arial" panose="020B0604020202020204" pitchFamily="34" charset="0"/>
                <a:ea typeface="Calibri" panose="020F0502020204030204" pitchFamily="34" charset="0"/>
                <a:cs typeface="Arial" panose="020B0604020202020204" pitchFamily="34" charset="0"/>
              </a:rPr>
              <a:t>Soutenir le bien-être socio-économique d'environ </a:t>
            </a:r>
            <a:r>
              <a:rPr lang="fr-FR" sz="1100" b="1" dirty="0">
                <a:effectLst/>
                <a:latin typeface="Arial" panose="020B0604020202020204" pitchFamily="34" charset="0"/>
                <a:ea typeface="Calibri" panose="020F0502020204030204" pitchFamily="34" charset="0"/>
                <a:cs typeface="Arial" panose="020B0604020202020204" pitchFamily="34" charset="0"/>
              </a:rPr>
              <a:t>3 675 foyers </a:t>
            </a:r>
            <a:r>
              <a:rPr lang="fr-FR" sz="1100" dirty="0">
                <a:effectLst/>
                <a:latin typeface="Arial" panose="020B0604020202020204" pitchFamily="34" charset="0"/>
                <a:ea typeface="Calibri" panose="020F0502020204030204" pitchFamily="34" charset="0"/>
                <a:cs typeface="Arial" panose="020B0604020202020204" pitchFamily="34" charset="0"/>
              </a:rPr>
              <a:t>qui dépendent de KCF, BRMS et KMS pour leurs moyens de subsistance.</a:t>
            </a:r>
          </a:p>
          <a:p>
            <a:pPr marL="171450" indent="-171450" algn="just">
              <a:spcAft>
                <a:spcPts val="800"/>
              </a:spcAft>
              <a:buFont typeface="Arial" panose="020B0604020202020204" pitchFamily="34" charset="0"/>
              <a:buChar char="•"/>
            </a:pPr>
            <a:r>
              <a:rPr lang="fr-FR" sz="1100" dirty="0">
                <a:latin typeface="Arial" panose="020B0604020202020204" pitchFamily="34" charset="0"/>
                <a:cs typeface="Arial" panose="020B0604020202020204" pitchFamily="34" charset="0"/>
              </a:rPr>
              <a:t>Contribuer à la protection et à la gestion durable de </a:t>
            </a:r>
            <a:r>
              <a:rPr lang="fr-FR" sz="1100" b="1" dirty="0">
                <a:latin typeface="Arial" panose="020B0604020202020204" pitchFamily="34" charset="0"/>
                <a:cs typeface="Arial" panose="020B0604020202020204" pitchFamily="34" charset="0"/>
              </a:rPr>
              <a:t>50 240 hectares de forêts </a:t>
            </a:r>
            <a:r>
              <a:rPr lang="fr-FR" sz="1100" dirty="0">
                <a:latin typeface="Arial" panose="020B0604020202020204" pitchFamily="34" charset="0"/>
                <a:cs typeface="Arial" panose="020B0604020202020204" pitchFamily="34" charset="0"/>
              </a:rPr>
              <a:t>abritant 1 357 espèces de faune et de flore</a:t>
            </a:r>
          </a:p>
          <a:p>
            <a:pPr marL="171450" indent="-171450" algn="just">
              <a:spcAft>
                <a:spcPts val="800"/>
              </a:spcAft>
              <a:buFont typeface="Arial" panose="020B0604020202020204" pitchFamily="34" charset="0"/>
              <a:buChar char="•"/>
            </a:pPr>
            <a:r>
              <a:rPr lang="fr-FR" sz="1100" dirty="0">
                <a:latin typeface="Arial" panose="020B0604020202020204" pitchFamily="34" charset="0"/>
                <a:cs typeface="Arial" panose="020B0604020202020204" pitchFamily="34" charset="0"/>
              </a:rPr>
              <a:t>Contribuer à la protection et à la gestion durable de </a:t>
            </a:r>
            <a:r>
              <a:rPr lang="fr-FR" sz="1100" b="1" dirty="0">
                <a:latin typeface="Arial" panose="020B0604020202020204" pitchFamily="34" charset="0"/>
                <a:cs typeface="Arial" panose="020B0604020202020204" pitchFamily="34" charset="0"/>
              </a:rPr>
              <a:t>406 km d'écosystèmes marins </a:t>
            </a:r>
            <a:r>
              <a:rPr lang="fr-FR" sz="1100" dirty="0">
                <a:latin typeface="Arial" panose="020B0604020202020204" pitchFamily="34" charset="0"/>
                <a:cs typeface="Arial" panose="020B0604020202020204" pitchFamily="34" charset="0"/>
              </a:rPr>
              <a:t>et d'au moins 355 espèces de faune et de flore</a:t>
            </a:r>
          </a:p>
          <a:p>
            <a:pPr marL="171450" indent="-171450" algn="just">
              <a:spcAft>
                <a:spcPts val="800"/>
              </a:spcAft>
              <a:buFont typeface="Arial" panose="020B0604020202020204" pitchFamily="34" charset="0"/>
              <a:buChar char="•"/>
            </a:pPr>
            <a:r>
              <a:rPr lang="fr-FR" sz="1100" dirty="0">
                <a:latin typeface="Arial" panose="020B0604020202020204" pitchFamily="34" charset="0"/>
                <a:cs typeface="Arial" panose="020B0604020202020204" pitchFamily="34" charset="0"/>
              </a:rPr>
              <a:t>Élaborer trois présentations conjointes de politiques pour améliorer la coopération intra-agence, conformément aux objectifs nationaux et aux engagements internationaux.</a:t>
            </a:r>
          </a:p>
        </p:txBody>
      </p:sp>
      <p:pic>
        <p:nvPicPr>
          <p:cNvPr id="3" name="Image 2">
            <a:extLst>
              <a:ext uri="{FF2B5EF4-FFF2-40B4-BE49-F238E27FC236}">
                <a16:creationId xmlns:a16="http://schemas.microsoft.com/office/drawing/2014/main" id="{F02B4FBB-3BB3-43AC-A3CF-5C046756B204}"/>
              </a:ext>
            </a:extLst>
          </p:cNvPr>
          <p:cNvPicPr>
            <a:picLocks noChangeAspect="1"/>
          </p:cNvPicPr>
          <p:nvPr/>
        </p:nvPicPr>
        <p:blipFill>
          <a:blip r:embed="rId5"/>
          <a:stretch>
            <a:fillRect/>
          </a:stretch>
        </p:blipFill>
        <p:spPr>
          <a:xfrm>
            <a:off x="5039005" y="1831194"/>
            <a:ext cx="2383420" cy="1447522"/>
          </a:xfrm>
          <a:prstGeom prst="rect">
            <a:avLst/>
          </a:prstGeom>
        </p:spPr>
      </p:pic>
      <p:pic>
        <p:nvPicPr>
          <p:cNvPr id="8" name="Image 7">
            <a:extLst>
              <a:ext uri="{FF2B5EF4-FFF2-40B4-BE49-F238E27FC236}">
                <a16:creationId xmlns:a16="http://schemas.microsoft.com/office/drawing/2014/main" id="{1B985F01-36F5-4CFD-83C1-231F018B2492}"/>
              </a:ext>
            </a:extLst>
          </p:cNvPr>
          <p:cNvPicPr>
            <a:picLocks noChangeAspect="1"/>
          </p:cNvPicPr>
          <p:nvPr/>
        </p:nvPicPr>
        <p:blipFill>
          <a:blip r:embed="rId6"/>
          <a:stretch>
            <a:fillRect/>
          </a:stretch>
        </p:blipFill>
        <p:spPr>
          <a:xfrm>
            <a:off x="5074386" y="5147719"/>
            <a:ext cx="2362425" cy="1423672"/>
          </a:xfrm>
          <a:prstGeom prst="rect">
            <a:avLst/>
          </a:prstGeom>
        </p:spPr>
      </p:pic>
    </p:spTree>
    <p:extLst>
      <p:ext uri="{BB962C8B-B14F-4D97-AF65-F5344CB8AC3E}">
        <p14:creationId xmlns:p14="http://schemas.microsoft.com/office/powerpoint/2010/main" val="67847644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408</Words>
  <Application>Microsoft Office PowerPoint</Application>
  <PresentationFormat>Personnalisé</PresentationFormat>
  <Paragraphs>12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 GEORGE</dc:creator>
  <cp:lastModifiedBy>Lauren GEORGE</cp:lastModifiedBy>
  <cp:revision>7</cp:revision>
  <dcterms:created xsi:type="dcterms:W3CDTF">2022-07-18T06:44:14Z</dcterms:created>
  <dcterms:modified xsi:type="dcterms:W3CDTF">2022-07-18T12:42:07Z</dcterms:modified>
</cp:coreProperties>
</file>