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58" r:id="rId3"/>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p15:clr>
            <a:srgbClr val="A4A3A4"/>
          </p15:clr>
        </p15:guide>
        <p15:guide id="2" pos="953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by Sy Savané " initials="HSS" lastIdx="34" clrIdx="0">
    <p:extLst/>
  </p:cmAuthor>
  <p:cmAuthor id="2" name="Jude LOUEMBET" initials="JL" lastIdx="7" clrIdx="1"/>
  <p:cmAuthor id="3" name="Hugo Martinez" initials="HM" lastIdx="2" clrIdx="2">
    <p:extLst>
      <p:ext uri="{19B8F6BF-5375-455C-9EA6-DF929625EA0E}">
        <p15:presenceInfo xmlns:p15="http://schemas.microsoft.com/office/powerpoint/2012/main" userId="2605a1268cbb3500" providerId="Windows Live"/>
      </p:ext>
    </p:extLst>
  </p:cmAuthor>
  <p:cmAuthor id="4" name="Fabien KINGILISHO" initials="FK" lastIdx="2" clrIdx="3">
    <p:extLst>
      <p:ext uri="{19B8F6BF-5375-455C-9EA6-DF929625EA0E}">
        <p15:presenceInfo xmlns:p15="http://schemas.microsoft.com/office/powerpoint/2012/main" userId="Fabien KINGILISH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76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203" autoAdjust="0"/>
    <p:restoredTop sz="94434" autoAdjust="0"/>
  </p:normalViewPr>
  <p:slideViewPr>
    <p:cSldViewPr snapToGrid="0">
      <p:cViewPr varScale="1">
        <p:scale>
          <a:sx n="19" d="100"/>
          <a:sy n="19" d="100"/>
        </p:scale>
        <p:origin x="2820" y="78"/>
      </p:cViewPr>
      <p:guideLst>
        <p:guide orient="horz" pos="13481"/>
        <p:guide pos="953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enovo\Documents\AME\Mission%20Nord\Reporting\20DPN-Kit%20EHA-KHI-EV-ES-PDM-Masque%20de%20saisie_ssh_analys&#233;e_ok_jl01.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ACTED\AppData\Local\Microsoft\Windows\INetCache\Content.Outlook\Y2HJFHQ3\20DHH_BDD%20pour%20l'Enquete%20de%20satisfaction%20la%20distribution_Kits%20Wash_cd_ssh.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ACTED\Documents\TOUS\R&#233;publique%20du%20Congo\20%20DPN%2058E%20-%20Start%20Fund%20-%20WASH%20&amp;%20NFIs\20DPN-Kit%20EHA-KHI-EV-ES-PDM-Masque%20de%20saisie_ssh_analys&#233;e_ok_jl01%20(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novo\Documents\AME\Mission%20Nord\Reporting\20DPN-Kit%20EHA-KHI-EV-ES-PDM-Masque%20de%20saisie_ssh_analys&#233;e_ok_jl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472918153428176E-2"/>
          <c:y val="0.19249883887970795"/>
          <c:w val="0.94497662067887145"/>
          <c:h val="0.61753522349567747"/>
        </c:manualLayout>
      </c:layout>
      <c:barChart>
        <c:barDir val="col"/>
        <c:grouping val="clustered"/>
        <c:varyColors val="0"/>
        <c:ser>
          <c:idx val="0"/>
          <c:order val="0"/>
          <c:tx>
            <c:strRef>
              <c:f>Feuil1!$C$53</c:f>
              <c:strCache>
                <c:ptCount val="1"/>
                <c:pt idx="0">
                  <c:v>Bonne</c:v>
                </c:pt>
              </c:strCache>
            </c:strRef>
          </c:tx>
          <c:spPr>
            <a:solidFill>
              <a:srgbClr val="92D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Feuil1!$B$54:$B$57</c:f>
              <c:strCache>
                <c:ptCount val="4"/>
                <c:pt idx="0">
                  <c:v>Petite culotte</c:v>
                </c:pt>
                <c:pt idx="1">
                  <c:v>Soutien-gorge</c:v>
                </c:pt>
                <c:pt idx="2">
                  <c:v>Serviettes hygiéniques</c:v>
                </c:pt>
                <c:pt idx="3">
                  <c:v>Bouteille de déttol</c:v>
                </c:pt>
              </c:strCache>
            </c:strRef>
          </c:cat>
          <c:val>
            <c:numRef>
              <c:f>Feuil1!$C$54:$C$57</c:f>
              <c:numCache>
                <c:formatCode>0%</c:formatCode>
                <c:ptCount val="4"/>
                <c:pt idx="0">
                  <c:v>0.92715231788079466</c:v>
                </c:pt>
                <c:pt idx="1">
                  <c:v>0.93377483443708609</c:v>
                </c:pt>
                <c:pt idx="2">
                  <c:v>0.72185430463576161</c:v>
                </c:pt>
                <c:pt idx="3">
                  <c:v>0.98013245033112584</c:v>
                </c:pt>
              </c:numCache>
            </c:numRef>
          </c:val>
          <c:extLst xmlns:c16r2="http://schemas.microsoft.com/office/drawing/2015/06/chart">
            <c:ext xmlns:c16="http://schemas.microsoft.com/office/drawing/2014/chart" uri="{C3380CC4-5D6E-409C-BE32-E72D297353CC}">
              <c16:uniqueId val="{00000000-9C24-4968-9522-E44CA0712A7A}"/>
            </c:ext>
          </c:extLst>
        </c:ser>
        <c:ser>
          <c:idx val="1"/>
          <c:order val="1"/>
          <c:tx>
            <c:strRef>
              <c:f>Feuil1!$D$53</c:f>
              <c:strCache>
                <c:ptCount val="1"/>
                <c:pt idx="0">
                  <c:v>Moyenne</c:v>
                </c:pt>
              </c:strCache>
            </c:strRef>
          </c:tx>
          <c:spPr>
            <a:solidFill>
              <a:srgbClr val="FFC00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Feuil1!$B$54:$B$57</c:f>
              <c:strCache>
                <c:ptCount val="4"/>
                <c:pt idx="0">
                  <c:v>Petite culotte</c:v>
                </c:pt>
                <c:pt idx="1">
                  <c:v>Soutien-gorge</c:v>
                </c:pt>
                <c:pt idx="2">
                  <c:v>Serviettes hygiéniques</c:v>
                </c:pt>
                <c:pt idx="3">
                  <c:v>Bouteille de déttol</c:v>
                </c:pt>
              </c:strCache>
            </c:strRef>
          </c:cat>
          <c:val>
            <c:numRef>
              <c:f>Feuil1!$D$54:$D$57</c:f>
              <c:numCache>
                <c:formatCode>0%</c:formatCode>
                <c:ptCount val="4"/>
                <c:pt idx="0">
                  <c:v>7.2847682119205295E-2</c:v>
                </c:pt>
                <c:pt idx="1">
                  <c:v>6.6225165562913912E-2</c:v>
                </c:pt>
                <c:pt idx="2">
                  <c:v>0.27152317880794702</c:v>
                </c:pt>
                <c:pt idx="3">
                  <c:v>1.9867549668874173E-2</c:v>
                </c:pt>
              </c:numCache>
            </c:numRef>
          </c:val>
          <c:extLst xmlns:c16r2="http://schemas.microsoft.com/office/drawing/2015/06/chart">
            <c:ext xmlns:c16="http://schemas.microsoft.com/office/drawing/2014/chart" uri="{C3380CC4-5D6E-409C-BE32-E72D297353CC}">
              <c16:uniqueId val="{00000001-9C24-4968-9522-E44CA0712A7A}"/>
            </c:ext>
          </c:extLst>
        </c:ser>
        <c:ser>
          <c:idx val="2"/>
          <c:order val="2"/>
          <c:tx>
            <c:strRef>
              <c:f>Feuil1!$E$53</c:f>
              <c:strCache>
                <c:ptCount val="1"/>
                <c:pt idx="0">
                  <c:v>Mauvaise</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Feuil1!$B$54:$B$57</c:f>
              <c:strCache>
                <c:ptCount val="4"/>
                <c:pt idx="0">
                  <c:v>Petite culotte</c:v>
                </c:pt>
                <c:pt idx="1">
                  <c:v>Soutien-gorge</c:v>
                </c:pt>
                <c:pt idx="2">
                  <c:v>Serviettes hygiéniques</c:v>
                </c:pt>
                <c:pt idx="3">
                  <c:v>Bouteille de déttol</c:v>
                </c:pt>
              </c:strCache>
            </c:strRef>
          </c:cat>
          <c:val>
            <c:numRef>
              <c:f>Feuil1!$E$54:$E$57</c:f>
              <c:numCache>
                <c:formatCode>0%</c:formatCode>
                <c:ptCount val="4"/>
                <c:pt idx="0">
                  <c:v>0</c:v>
                </c:pt>
                <c:pt idx="1">
                  <c:v>0</c:v>
                </c:pt>
                <c:pt idx="2">
                  <c:v>6.6225165562913907E-3</c:v>
                </c:pt>
                <c:pt idx="3">
                  <c:v>0</c:v>
                </c:pt>
              </c:numCache>
            </c:numRef>
          </c:val>
          <c:extLst xmlns:c16r2="http://schemas.microsoft.com/office/drawing/2015/06/chart">
            <c:ext xmlns:c16="http://schemas.microsoft.com/office/drawing/2014/chart" uri="{C3380CC4-5D6E-409C-BE32-E72D297353CC}">
              <c16:uniqueId val="{00000002-9C24-4968-9522-E44CA0712A7A}"/>
            </c:ext>
          </c:extLst>
        </c:ser>
        <c:dLbls>
          <c:showLegendKey val="0"/>
          <c:showVal val="1"/>
          <c:showCatName val="0"/>
          <c:showSerName val="0"/>
          <c:showPercent val="0"/>
          <c:showBubbleSize val="0"/>
        </c:dLbls>
        <c:gapWidth val="150"/>
        <c:overlap val="-25"/>
        <c:axId val="244271504"/>
        <c:axId val="244272624"/>
      </c:barChart>
      <c:catAx>
        <c:axId val="244271504"/>
        <c:scaling>
          <c:orientation val="minMax"/>
        </c:scaling>
        <c:delete val="0"/>
        <c:axPos val="b"/>
        <c:numFmt formatCode="General" sourceLinked="0"/>
        <c:majorTickMark val="none"/>
        <c:minorTickMark val="none"/>
        <c:tickLblPos val="nextTo"/>
        <c:crossAx val="244272624"/>
        <c:crosses val="autoZero"/>
        <c:auto val="1"/>
        <c:lblAlgn val="ctr"/>
        <c:lblOffset val="100"/>
        <c:noMultiLvlLbl val="0"/>
      </c:catAx>
      <c:valAx>
        <c:axId val="244272624"/>
        <c:scaling>
          <c:orientation val="minMax"/>
        </c:scaling>
        <c:delete val="1"/>
        <c:axPos val="l"/>
        <c:numFmt formatCode="0%" sourceLinked="1"/>
        <c:majorTickMark val="out"/>
        <c:minorTickMark val="none"/>
        <c:tickLblPos val="nextTo"/>
        <c:crossAx val="244271504"/>
        <c:crosses val="autoZero"/>
        <c:crossBetween val="between"/>
      </c:valAx>
    </c:plotArea>
    <c:legend>
      <c:legendPos val="t"/>
      <c:layout>
        <c:manualLayout>
          <c:xMode val="edge"/>
          <c:yMode val="edge"/>
          <c:x val="0.22917394820420225"/>
          <c:y val="1.5479456084135975E-3"/>
          <c:w val="0.52292550742025756"/>
          <c:h val="0.15639772922432876"/>
        </c:manualLayout>
      </c:layout>
      <c:overlay val="0"/>
    </c:legend>
    <c:plotVisOnly val="1"/>
    <c:dispBlanksAs val="gap"/>
    <c:showDLblsOverMax val="0"/>
  </c:chart>
  <c:txPr>
    <a:bodyPr/>
    <a:lstStyle/>
    <a:p>
      <a:pPr>
        <a:defRPr sz="3200">
          <a:solidFill>
            <a:srgbClr val="1C3768"/>
          </a:solidFil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3360" b="1" i="0" baseline="0" dirty="0" smtClean="0">
                <a:solidFill>
                  <a:schemeClr val="accent1">
                    <a:lumMod val="50000"/>
                  </a:schemeClr>
                </a:solidFill>
                <a:effectLst/>
              </a:rPr>
              <a:t>Satisfaction sur le processus de sélection</a:t>
            </a:r>
            <a:endParaRPr lang="fr-CA" sz="3360" dirty="0">
              <a:solidFill>
                <a:schemeClr val="accent1">
                  <a:lumMod val="50000"/>
                </a:schemeClr>
              </a:solidFill>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spPr>
            <a:solidFill>
              <a:srgbClr val="00B050"/>
            </a:solidFill>
          </c:spPr>
          <c:dPt>
            <c:idx val="0"/>
            <c:bubble3D val="0"/>
            <c:spPr>
              <a:solidFill>
                <a:srgbClr val="00B050"/>
              </a:solidFill>
              <a:ln w="19050">
                <a:solidFill>
                  <a:schemeClr val="lt1"/>
                </a:solidFill>
              </a:ln>
              <a:effectLst/>
            </c:spPr>
          </c:dPt>
          <c:dPt>
            <c:idx val="1"/>
            <c:bubble3D val="0"/>
            <c:spPr>
              <a:solidFill>
                <a:srgbClr val="92D050"/>
              </a:solidFill>
              <a:ln w="19050">
                <a:solidFill>
                  <a:schemeClr val="lt1"/>
                </a:solidFill>
              </a:ln>
              <a:effectLst/>
            </c:spPr>
          </c:dPt>
          <c:dPt>
            <c:idx val="2"/>
            <c:bubble3D val="0"/>
            <c:spPr>
              <a:solidFill>
                <a:schemeClr val="accent2"/>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Analyse!$C$251:$C$253</c:f>
              <c:strCache>
                <c:ptCount val="3"/>
                <c:pt idx="0">
                  <c:v>Très satisfait</c:v>
                </c:pt>
                <c:pt idx="1">
                  <c:v>Satisfait</c:v>
                </c:pt>
                <c:pt idx="2">
                  <c:v>Insatisfait</c:v>
                </c:pt>
              </c:strCache>
            </c:strRef>
          </c:cat>
          <c:val>
            <c:numRef>
              <c:f>Analyse!$D$251:$D$253</c:f>
              <c:numCache>
                <c:formatCode>0%</c:formatCode>
                <c:ptCount val="3"/>
                <c:pt idx="0">
                  <c:v>0.43</c:v>
                </c:pt>
                <c:pt idx="1">
                  <c:v>0.55000000000000004</c:v>
                </c:pt>
                <c:pt idx="2">
                  <c:v>0.02</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9343487294839781"/>
          <c:y val="0.33408464566929136"/>
          <c:w val="0.4005148692085157"/>
          <c:h val="0.61512636875938698"/>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Feuil1!$C$40</c:f>
              <c:strCache>
                <c:ptCount val="1"/>
                <c:pt idx="0">
                  <c:v>Bonne</c:v>
                </c:pt>
              </c:strCache>
            </c:strRef>
          </c:tx>
          <c:spPr>
            <a:solidFill>
              <a:srgbClr val="92D050"/>
            </a:solidFill>
          </c:spPr>
          <c:invertIfNegative val="0"/>
          <c:dPt>
            <c:idx val="1"/>
            <c:invertIfNegative val="1"/>
            <c:bubble3D val="0"/>
          </c:dPt>
          <c:dLbls>
            <c:spPr>
              <a:noFill/>
              <a:ln>
                <a:noFill/>
              </a:ln>
              <a:effectLst/>
            </c:spPr>
            <c:txPr>
              <a:bodyPr wrap="square" lIns="38100" tIns="19050" rIns="38100" bIns="19050" anchor="ctr">
                <a:spAutoFit/>
              </a:bodyPr>
              <a:lstStyle/>
              <a:p>
                <a:pPr>
                  <a:defRPr sz="3200">
                    <a:solidFill>
                      <a:schemeClr val="accent1">
                        <a:lumMod val="50000"/>
                      </a:schemeClr>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Feuil1!$B$41:$B$44</c:f>
              <c:strCache>
                <c:ptCount val="4"/>
                <c:pt idx="0">
                  <c:v>Bassine plastique de 25 </c:v>
                </c:pt>
                <c:pt idx="1">
                  <c:v>Seau en plastique avec couvercle de 20 litres</c:v>
                </c:pt>
                <c:pt idx="2">
                  <c:v>Gobelets plastiques</c:v>
                </c:pt>
                <c:pt idx="3">
                  <c:v>Morceaux de savon (250 mg)</c:v>
                </c:pt>
              </c:strCache>
            </c:strRef>
          </c:cat>
          <c:val>
            <c:numRef>
              <c:f>Feuil1!$C$41:$C$44</c:f>
              <c:numCache>
                <c:formatCode>0%</c:formatCode>
                <c:ptCount val="4"/>
                <c:pt idx="0">
                  <c:v>0.96621621621621623</c:v>
                </c:pt>
                <c:pt idx="1">
                  <c:v>0.77027027027027029</c:v>
                </c:pt>
                <c:pt idx="2">
                  <c:v>0.97972972972972971</c:v>
                </c:pt>
                <c:pt idx="3">
                  <c:v>0.95270270270270274</c:v>
                </c:pt>
              </c:numCache>
            </c:numRef>
          </c:val>
        </c:ser>
        <c:ser>
          <c:idx val="1"/>
          <c:order val="1"/>
          <c:tx>
            <c:strRef>
              <c:f>Feuil1!$D$40</c:f>
              <c:strCache>
                <c:ptCount val="1"/>
                <c:pt idx="0">
                  <c:v>Moyenne</c:v>
                </c:pt>
              </c:strCache>
            </c:strRef>
          </c:tx>
          <c:spPr>
            <a:solidFill>
              <a:srgbClr val="FFC000"/>
            </a:solidFill>
          </c:spPr>
          <c:invertIfNegative val="0"/>
          <c:dLbls>
            <c:spPr>
              <a:noFill/>
              <a:ln>
                <a:noFill/>
              </a:ln>
              <a:effectLst/>
            </c:spPr>
            <c:txPr>
              <a:bodyPr wrap="square" lIns="38100" tIns="19050" rIns="38100" bIns="19050" anchor="ctr">
                <a:spAutoFit/>
              </a:bodyPr>
              <a:lstStyle/>
              <a:p>
                <a:pPr>
                  <a:defRPr sz="3200">
                    <a:solidFill>
                      <a:schemeClr val="accent1">
                        <a:lumMod val="50000"/>
                      </a:schemeClr>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Feuil1!$B$41:$B$44</c:f>
              <c:strCache>
                <c:ptCount val="4"/>
                <c:pt idx="0">
                  <c:v>Bassine plastique de 25 </c:v>
                </c:pt>
                <c:pt idx="1">
                  <c:v>Seau en plastique avec couvercle de 20 litres</c:v>
                </c:pt>
                <c:pt idx="2">
                  <c:v>Gobelets plastiques</c:v>
                </c:pt>
                <c:pt idx="3">
                  <c:v>Morceaux de savon (250 mg)</c:v>
                </c:pt>
              </c:strCache>
            </c:strRef>
          </c:cat>
          <c:val>
            <c:numRef>
              <c:f>Feuil1!$D$41:$D$44</c:f>
              <c:numCache>
                <c:formatCode>0%</c:formatCode>
                <c:ptCount val="4"/>
                <c:pt idx="0">
                  <c:v>3.3783783783783786E-2</c:v>
                </c:pt>
                <c:pt idx="1">
                  <c:v>0.22972972972972974</c:v>
                </c:pt>
                <c:pt idx="2">
                  <c:v>2.0270270270270271E-2</c:v>
                </c:pt>
                <c:pt idx="3">
                  <c:v>0.04</c:v>
                </c:pt>
              </c:numCache>
            </c:numRef>
          </c:val>
        </c:ser>
        <c:ser>
          <c:idx val="2"/>
          <c:order val="2"/>
          <c:tx>
            <c:strRef>
              <c:f>Feuil1!$E$40</c:f>
              <c:strCache>
                <c:ptCount val="1"/>
                <c:pt idx="0">
                  <c:v>Mauvaise</c:v>
                </c:pt>
              </c:strCache>
            </c:strRef>
          </c:tx>
          <c:spPr>
            <a:solidFill>
              <a:srgbClr val="FF0000">
                <a:alpha val="71000"/>
              </a:srgbClr>
            </a:solidFill>
          </c:spPr>
          <c:invertIfNegative val="0"/>
          <c:dLbls>
            <c:dLbl>
              <c:idx val="3"/>
              <c:layout>
                <c:manualLayout>
                  <c:x val="-1.7013589839322142E-3"/>
                  <c:y val="-2.2650060664709724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3200">
                    <a:solidFill>
                      <a:schemeClr val="accent1">
                        <a:lumMod val="50000"/>
                      </a:schemeClr>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Feuil1!$B$41:$B$44</c:f>
              <c:strCache>
                <c:ptCount val="4"/>
                <c:pt idx="0">
                  <c:v>Bassine plastique de 25 </c:v>
                </c:pt>
                <c:pt idx="1">
                  <c:v>Seau en plastique avec couvercle de 20 litres</c:v>
                </c:pt>
                <c:pt idx="2">
                  <c:v>Gobelets plastiques</c:v>
                </c:pt>
                <c:pt idx="3">
                  <c:v>Morceaux de savon (250 mg)</c:v>
                </c:pt>
              </c:strCache>
            </c:strRef>
          </c:cat>
          <c:val>
            <c:numRef>
              <c:f>Feuil1!$E$41:$E$44</c:f>
              <c:numCache>
                <c:formatCode>0%</c:formatCode>
                <c:ptCount val="4"/>
                <c:pt idx="0">
                  <c:v>0</c:v>
                </c:pt>
                <c:pt idx="1">
                  <c:v>0</c:v>
                </c:pt>
                <c:pt idx="2">
                  <c:v>0</c:v>
                </c:pt>
                <c:pt idx="3">
                  <c:v>1.3513513513513514E-2</c:v>
                </c:pt>
              </c:numCache>
            </c:numRef>
          </c:val>
        </c:ser>
        <c:dLbls>
          <c:showLegendKey val="0"/>
          <c:showVal val="0"/>
          <c:showCatName val="0"/>
          <c:showSerName val="0"/>
          <c:showPercent val="0"/>
          <c:showBubbleSize val="0"/>
        </c:dLbls>
        <c:gapWidth val="163"/>
        <c:overlap val="-15"/>
        <c:axId val="244906432"/>
        <c:axId val="244906992"/>
      </c:barChart>
      <c:catAx>
        <c:axId val="244906432"/>
        <c:scaling>
          <c:orientation val="minMax"/>
        </c:scaling>
        <c:delete val="0"/>
        <c:axPos val="b"/>
        <c:numFmt formatCode="General" sourceLinked="0"/>
        <c:majorTickMark val="none"/>
        <c:minorTickMark val="none"/>
        <c:tickLblPos val="nextTo"/>
        <c:txPr>
          <a:bodyPr/>
          <a:lstStyle/>
          <a:p>
            <a:pPr>
              <a:defRPr sz="3200">
                <a:solidFill>
                  <a:schemeClr val="accent1">
                    <a:lumMod val="50000"/>
                  </a:schemeClr>
                </a:solidFill>
              </a:defRPr>
            </a:pPr>
            <a:endParaRPr lang="fr-FR"/>
          </a:p>
        </c:txPr>
        <c:crossAx val="244906992"/>
        <c:crosses val="autoZero"/>
        <c:auto val="1"/>
        <c:lblAlgn val="ctr"/>
        <c:lblOffset val="100"/>
        <c:noMultiLvlLbl val="0"/>
      </c:catAx>
      <c:valAx>
        <c:axId val="244906992"/>
        <c:scaling>
          <c:orientation val="minMax"/>
        </c:scaling>
        <c:delete val="1"/>
        <c:axPos val="l"/>
        <c:numFmt formatCode="0%" sourceLinked="1"/>
        <c:majorTickMark val="none"/>
        <c:minorTickMark val="none"/>
        <c:tickLblPos val="nextTo"/>
        <c:crossAx val="244906432"/>
        <c:crosses val="autoZero"/>
        <c:crossBetween val="between"/>
      </c:valAx>
    </c:plotArea>
    <c:legend>
      <c:legendPos val="t"/>
      <c:layout/>
      <c:overlay val="0"/>
      <c:txPr>
        <a:bodyPr/>
        <a:lstStyle/>
        <a:p>
          <a:pPr>
            <a:defRPr sz="3200"/>
          </a:pPr>
          <a:endParaRPr lang="fr-FR"/>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669229148856721"/>
          <c:y val="1.5514113512226499E-2"/>
          <c:w val="0.42968596466016173"/>
          <c:h val="0.96897177297554704"/>
        </c:manualLayout>
      </c:layout>
      <c:bar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Feuil1!$A$66:$F$66</c:f>
              <c:strCache>
                <c:ptCount val="6"/>
                <c:pt idx="0">
                  <c:v>Autre</c:v>
                </c:pt>
                <c:pt idx="1">
                  <c:v>Une autorité locale/responsable communautaire</c:v>
                </c:pt>
                <c:pt idx="2">
                  <c:v>Le comité de gestion de plaintes local dans votre village</c:v>
                </c:pt>
                <c:pt idx="3">
                  <c:v>Le chef du village</c:v>
                </c:pt>
                <c:pt idx="4">
                  <c:v>Le premier agent ACTED que vous trouvez</c:v>
                </c:pt>
                <c:pt idx="5">
                  <c:v>Le bureau de gestion de plaintes ACTED/ le chargé de redevabilité</c:v>
                </c:pt>
              </c:strCache>
            </c:strRef>
          </c:cat>
          <c:val>
            <c:numRef>
              <c:f>Feuil1!$A$67:$F$67</c:f>
              <c:numCache>
                <c:formatCode>General</c:formatCode>
                <c:ptCount val="6"/>
              </c:numCache>
            </c:numRef>
          </c:val>
          <c:extLst xmlns:c16r2="http://schemas.microsoft.com/office/drawing/2015/06/chart">
            <c:ext xmlns:c16="http://schemas.microsoft.com/office/drawing/2014/chart" uri="{C3380CC4-5D6E-409C-BE32-E72D297353CC}">
              <c16:uniqueId val="{00000000-66A3-4DE3-9B1A-9160C9D028D1}"/>
            </c:ext>
          </c:extLst>
        </c:ser>
        <c:ser>
          <c:idx val="1"/>
          <c:order val="1"/>
          <c:spPr>
            <a:solidFill>
              <a:srgbClr val="00206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Feuil1!$A$66:$F$66</c:f>
              <c:strCache>
                <c:ptCount val="6"/>
                <c:pt idx="0">
                  <c:v>Autre</c:v>
                </c:pt>
                <c:pt idx="1">
                  <c:v>Une autorité locale/responsable communautaire</c:v>
                </c:pt>
                <c:pt idx="2">
                  <c:v>Le comité de gestion de plaintes local dans votre village</c:v>
                </c:pt>
                <c:pt idx="3">
                  <c:v>Le chef du village</c:v>
                </c:pt>
                <c:pt idx="4">
                  <c:v>Le premier agent ACTED que vous trouvez</c:v>
                </c:pt>
                <c:pt idx="5">
                  <c:v>Le bureau de gestion de plaintes ACTED/ le chargé de redevabilité</c:v>
                </c:pt>
              </c:strCache>
            </c:strRef>
          </c:cat>
          <c:val>
            <c:numRef>
              <c:f>Feuil1!$A$68:$F$68</c:f>
              <c:numCache>
                <c:formatCode>0%</c:formatCode>
                <c:ptCount val="6"/>
                <c:pt idx="0">
                  <c:v>5.1948051948051951E-2</c:v>
                </c:pt>
                <c:pt idx="1">
                  <c:v>0.29220779220779219</c:v>
                </c:pt>
                <c:pt idx="2">
                  <c:v>0.30519480519480519</c:v>
                </c:pt>
                <c:pt idx="3">
                  <c:v>0.30519480519480519</c:v>
                </c:pt>
                <c:pt idx="4">
                  <c:v>0.62987012987012991</c:v>
                </c:pt>
                <c:pt idx="5">
                  <c:v>0.88311688311688308</c:v>
                </c:pt>
              </c:numCache>
            </c:numRef>
          </c:val>
          <c:extLst xmlns:c16r2="http://schemas.microsoft.com/office/drawing/2015/06/chart">
            <c:ext xmlns:c16="http://schemas.microsoft.com/office/drawing/2014/chart" uri="{C3380CC4-5D6E-409C-BE32-E72D297353CC}">
              <c16:uniqueId val="{00000001-66A3-4DE3-9B1A-9160C9D028D1}"/>
            </c:ext>
          </c:extLst>
        </c:ser>
        <c:dLbls>
          <c:showLegendKey val="0"/>
          <c:showVal val="1"/>
          <c:showCatName val="0"/>
          <c:showSerName val="0"/>
          <c:showPercent val="0"/>
          <c:showBubbleSize val="0"/>
        </c:dLbls>
        <c:gapWidth val="150"/>
        <c:overlap val="-25"/>
        <c:axId val="247399024"/>
        <c:axId val="247402944"/>
      </c:barChart>
      <c:catAx>
        <c:axId val="247399024"/>
        <c:scaling>
          <c:orientation val="minMax"/>
        </c:scaling>
        <c:delete val="0"/>
        <c:axPos val="l"/>
        <c:numFmt formatCode="General" sourceLinked="0"/>
        <c:majorTickMark val="none"/>
        <c:minorTickMark val="none"/>
        <c:tickLblPos val="nextTo"/>
        <c:crossAx val="247402944"/>
        <c:crosses val="autoZero"/>
        <c:auto val="1"/>
        <c:lblAlgn val="ctr"/>
        <c:lblOffset val="100"/>
        <c:noMultiLvlLbl val="0"/>
      </c:catAx>
      <c:valAx>
        <c:axId val="247402944"/>
        <c:scaling>
          <c:orientation val="minMax"/>
        </c:scaling>
        <c:delete val="1"/>
        <c:axPos val="b"/>
        <c:numFmt formatCode="General" sourceLinked="1"/>
        <c:majorTickMark val="out"/>
        <c:minorTickMark val="none"/>
        <c:tickLblPos val="nextTo"/>
        <c:crossAx val="247399024"/>
        <c:crosses val="autoZero"/>
        <c:crossBetween val="between"/>
      </c:valAx>
    </c:plotArea>
    <c:plotVisOnly val="1"/>
    <c:dispBlanksAs val="gap"/>
    <c:showDLblsOverMax val="0"/>
  </c:chart>
  <c:txPr>
    <a:bodyPr/>
    <a:lstStyle/>
    <a:p>
      <a:pPr>
        <a:defRPr sz="3600"/>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4114A-50F7-4FB7-BEE0-A2A153BEE923}"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121305FB-A68F-4647-A0E5-27510AB84EEB}">
      <dgm:prSet phldrT="[Texte]"/>
      <dgm:spPr>
        <a:solidFill>
          <a:srgbClr val="1C3768"/>
        </a:solidFill>
        <a:ln>
          <a:solidFill>
            <a:srgbClr val="1C3768"/>
          </a:solidFill>
        </a:ln>
      </dgm:spPr>
      <dgm:t>
        <a:bodyPr/>
        <a:lstStyle/>
        <a:p>
          <a:pPr algn="just"/>
          <a:r>
            <a:rPr lang="fr-FR" noProof="0" dirty="0"/>
            <a:t>Suffisamment anticiper la préparation des interventions afin d’avoir du temps pour l’affichage et la validation des listes ainsi que pour les sensibilisations pré-distribution (notamment sur le processus de sélection des bénéficiaires, les critères utilisés, le contenu des kits distribués et leur utilisation)</a:t>
          </a:r>
        </a:p>
      </dgm:t>
    </dgm:pt>
    <dgm:pt modelId="{ABD3F164-6AB8-4F11-8B1A-547C73B596DC}" type="parTrans" cxnId="{F54201AF-4D0B-4594-8626-E992CDA77879}">
      <dgm:prSet/>
      <dgm:spPr/>
      <dgm:t>
        <a:bodyPr/>
        <a:lstStyle/>
        <a:p>
          <a:endParaRPr lang="en-US"/>
        </a:p>
      </dgm:t>
    </dgm:pt>
    <dgm:pt modelId="{F8E7D652-FA62-4033-AEFB-4DFFE7D34DE9}" type="sibTrans" cxnId="{F54201AF-4D0B-4594-8626-E992CDA77879}">
      <dgm:prSet/>
      <dgm:spPr>
        <a:ln>
          <a:solidFill>
            <a:srgbClr val="1C3768"/>
          </a:solidFill>
        </a:ln>
      </dgm:spPr>
      <dgm:t>
        <a:bodyPr/>
        <a:lstStyle/>
        <a:p>
          <a:endParaRPr lang="en-US"/>
        </a:p>
      </dgm:t>
    </dgm:pt>
    <dgm:pt modelId="{F85DBA25-896F-4E82-8C7A-3882137A3473}">
      <dgm:prSet phldrT="[Texte]"/>
      <dgm:spPr>
        <a:solidFill>
          <a:srgbClr val="1C3768"/>
        </a:solidFill>
        <a:ln>
          <a:solidFill>
            <a:srgbClr val="1C3768"/>
          </a:solidFill>
        </a:ln>
      </dgm:spPr>
      <dgm:t>
        <a:bodyPr/>
        <a:lstStyle/>
        <a:p>
          <a:pPr algn="just"/>
          <a:r>
            <a:rPr lang="fr-FR" noProof="0" dirty="0"/>
            <a:t>Accentuer les sensibilisations sur le Mécanisme de Gestion des Plaintes (MGP) afin de permettre à l’ensemble des bénéficiaires et autres membres de la communauté hôte de mieux appréhender son fonctionnement (qui peut déposer plainte, auprès de qui, quels sont les moyens existants pour le dépôt de plaintes, etc.)</a:t>
          </a:r>
        </a:p>
      </dgm:t>
    </dgm:pt>
    <dgm:pt modelId="{61E1FBEB-2736-499E-9AE6-ABC9057C343F}" type="parTrans" cxnId="{8534AC8C-14E3-4E0C-8C4D-307AD21FF2C3}">
      <dgm:prSet/>
      <dgm:spPr/>
      <dgm:t>
        <a:bodyPr/>
        <a:lstStyle/>
        <a:p>
          <a:endParaRPr lang="en-US"/>
        </a:p>
      </dgm:t>
    </dgm:pt>
    <dgm:pt modelId="{17CBB69B-7D41-45C1-9306-7D61BD81A51A}" type="sibTrans" cxnId="{8534AC8C-14E3-4E0C-8C4D-307AD21FF2C3}">
      <dgm:prSet/>
      <dgm:spPr/>
      <dgm:t>
        <a:bodyPr/>
        <a:lstStyle/>
        <a:p>
          <a:endParaRPr lang="en-US"/>
        </a:p>
      </dgm:t>
    </dgm:pt>
    <dgm:pt modelId="{35863C45-B763-472B-AE79-60DF603ADA45}" type="pres">
      <dgm:prSet presAssocID="{2874114A-50F7-4FB7-BEE0-A2A153BEE923}" presName="Name0" presStyleCnt="0">
        <dgm:presLayoutVars>
          <dgm:chMax val="7"/>
          <dgm:chPref val="7"/>
          <dgm:dir/>
        </dgm:presLayoutVars>
      </dgm:prSet>
      <dgm:spPr/>
      <dgm:t>
        <a:bodyPr/>
        <a:lstStyle/>
        <a:p>
          <a:endParaRPr lang="fr-CA"/>
        </a:p>
      </dgm:t>
    </dgm:pt>
    <dgm:pt modelId="{A5D15CC8-8548-4AFB-9022-5206157D8D2C}" type="pres">
      <dgm:prSet presAssocID="{2874114A-50F7-4FB7-BEE0-A2A153BEE923}" presName="Name1" presStyleCnt="0"/>
      <dgm:spPr/>
    </dgm:pt>
    <dgm:pt modelId="{25E1D1B3-0F52-4997-BA16-89424AE3000C}" type="pres">
      <dgm:prSet presAssocID="{2874114A-50F7-4FB7-BEE0-A2A153BEE923}" presName="cycle" presStyleCnt="0"/>
      <dgm:spPr/>
    </dgm:pt>
    <dgm:pt modelId="{8109AE43-1DB4-4651-82C5-3D33C6A7E0E6}" type="pres">
      <dgm:prSet presAssocID="{2874114A-50F7-4FB7-BEE0-A2A153BEE923}" presName="srcNode" presStyleLbl="node1" presStyleIdx="0" presStyleCnt="2"/>
      <dgm:spPr/>
    </dgm:pt>
    <dgm:pt modelId="{8B65D6B7-6C75-4C13-9FD5-176888187122}" type="pres">
      <dgm:prSet presAssocID="{2874114A-50F7-4FB7-BEE0-A2A153BEE923}" presName="conn" presStyleLbl="parChTrans1D2" presStyleIdx="0" presStyleCnt="1"/>
      <dgm:spPr/>
      <dgm:t>
        <a:bodyPr/>
        <a:lstStyle/>
        <a:p>
          <a:endParaRPr lang="fr-CA"/>
        </a:p>
      </dgm:t>
    </dgm:pt>
    <dgm:pt modelId="{C5F62C0D-C2AC-4811-A57E-79CF7755F706}" type="pres">
      <dgm:prSet presAssocID="{2874114A-50F7-4FB7-BEE0-A2A153BEE923}" presName="extraNode" presStyleLbl="node1" presStyleIdx="0" presStyleCnt="2"/>
      <dgm:spPr/>
    </dgm:pt>
    <dgm:pt modelId="{DF7D828E-5C03-4884-9611-F5C14FEFEAEA}" type="pres">
      <dgm:prSet presAssocID="{2874114A-50F7-4FB7-BEE0-A2A153BEE923}" presName="dstNode" presStyleLbl="node1" presStyleIdx="0" presStyleCnt="2"/>
      <dgm:spPr/>
    </dgm:pt>
    <dgm:pt modelId="{272B5930-BB69-4348-AD87-70CD53973B65}" type="pres">
      <dgm:prSet presAssocID="{121305FB-A68F-4647-A0E5-27510AB84EEB}" presName="text_1" presStyleLbl="node1" presStyleIdx="0" presStyleCnt="2">
        <dgm:presLayoutVars>
          <dgm:bulletEnabled val="1"/>
        </dgm:presLayoutVars>
      </dgm:prSet>
      <dgm:spPr/>
      <dgm:t>
        <a:bodyPr/>
        <a:lstStyle/>
        <a:p>
          <a:endParaRPr lang="fr-CA"/>
        </a:p>
      </dgm:t>
    </dgm:pt>
    <dgm:pt modelId="{C5362C27-0B89-4E5A-9C36-C58E2748EB54}" type="pres">
      <dgm:prSet presAssocID="{121305FB-A68F-4647-A0E5-27510AB84EEB}" presName="accent_1" presStyleCnt="0"/>
      <dgm:spPr/>
    </dgm:pt>
    <dgm:pt modelId="{0F9461BB-7850-495F-9A32-20C7604BC34C}" type="pres">
      <dgm:prSet presAssocID="{121305FB-A68F-4647-A0E5-27510AB84EEB}" presName="accentRepeatNode" presStyleLbl="solidFgAcc1" presStyleIdx="0" presStyleCnt="2"/>
      <dgm:spPr>
        <a:ln>
          <a:solidFill>
            <a:srgbClr val="1C3768"/>
          </a:solidFill>
        </a:ln>
      </dgm:spPr>
    </dgm:pt>
    <dgm:pt modelId="{24D25847-37B6-4A13-BF34-08728D0AD47E}" type="pres">
      <dgm:prSet presAssocID="{F85DBA25-896F-4E82-8C7A-3882137A3473}" presName="text_2" presStyleLbl="node1" presStyleIdx="1" presStyleCnt="2" custScaleY="110999">
        <dgm:presLayoutVars>
          <dgm:bulletEnabled val="1"/>
        </dgm:presLayoutVars>
      </dgm:prSet>
      <dgm:spPr/>
      <dgm:t>
        <a:bodyPr/>
        <a:lstStyle/>
        <a:p>
          <a:endParaRPr lang="fr-CA"/>
        </a:p>
      </dgm:t>
    </dgm:pt>
    <dgm:pt modelId="{CF6FF1B1-CDA3-4A6B-AA52-240E15B97CEB}" type="pres">
      <dgm:prSet presAssocID="{F85DBA25-896F-4E82-8C7A-3882137A3473}" presName="accent_2" presStyleCnt="0"/>
      <dgm:spPr/>
    </dgm:pt>
    <dgm:pt modelId="{000B660D-1FF8-42E7-8246-317AF884A650}" type="pres">
      <dgm:prSet presAssocID="{F85DBA25-896F-4E82-8C7A-3882137A3473}" presName="accentRepeatNode" presStyleLbl="solidFgAcc1" presStyleIdx="1" presStyleCnt="2" custLinFactNeighborX="-4751" custLinFactNeighborY="2035"/>
      <dgm:spPr>
        <a:ln>
          <a:solidFill>
            <a:srgbClr val="1C3768"/>
          </a:solidFill>
        </a:ln>
      </dgm:spPr>
    </dgm:pt>
  </dgm:ptLst>
  <dgm:cxnLst>
    <dgm:cxn modelId="{9D2D53B8-3354-4E86-8DEB-FB9684F41647}" type="presOf" srcId="{2874114A-50F7-4FB7-BEE0-A2A153BEE923}" destId="{35863C45-B763-472B-AE79-60DF603ADA45}" srcOrd="0" destOrd="0" presId="urn:microsoft.com/office/officeart/2008/layout/VerticalCurvedList"/>
    <dgm:cxn modelId="{78A83C79-8BEC-401E-AA13-503244A14708}" type="presOf" srcId="{F8E7D652-FA62-4033-AEFB-4DFFE7D34DE9}" destId="{8B65D6B7-6C75-4C13-9FD5-176888187122}" srcOrd="0" destOrd="0" presId="urn:microsoft.com/office/officeart/2008/layout/VerticalCurvedList"/>
    <dgm:cxn modelId="{323E7F81-BFA3-4F94-B87F-CF465F5EDF17}" type="presOf" srcId="{121305FB-A68F-4647-A0E5-27510AB84EEB}" destId="{272B5930-BB69-4348-AD87-70CD53973B65}" srcOrd="0" destOrd="0" presId="urn:microsoft.com/office/officeart/2008/layout/VerticalCurvedList"/>
    <dgm:cxn modelId="{8534AC8C-14E3-4E0C-8C4D-307AD21FF2C3}" srcId="{2874114A-50F7-4FB7-BEE0-A2A153BEE923}" destId="{F85DBA25-896F-4E82-8C7A-3882137A3473}" srcOrd="1" destOrd="0" parTransId="{61E1FBEB-2736-499E-9AE6-ABC9057C343F}" sibTransId="{17CBB69B-7D41-45C1-9306-7D61BD81A51A}"/>
    <dgm:cxn modelId="{F54201AF-4D0B-4594-8626-E992CDA77879}" srcId="{2874114A-50F7-4FB7-BEE0-A2A153BEE923}" destId="{121305FB-A68F-4647-A0E5-27510AB84EEB}" srcOrd="0" destOrd="0" parTransId="{ABD3F164-6AB8-4F11-8B1A-547C73B596DC}" sibTransId="{F8E7D652-FA62-4033-AEFB-4DFFE7D34DE9}"/>
    <dgm:cxn modelId="{3FAF4B0B-3320-4925-BA5D-A0BAF60CC387}" type="presOf" srcId="{F85DBA25-896F-4E82-8C7A-3882137A3473}" destId="{24D25847-37B6-4A13-BF34-08728D0AD47E}" srcOrd="0" destOrd="0" presId="urn:microsoft.com/office/officeart/2008/layout/VerticalCurvedList"/>
    <dgm:cxn modelId="{7243CA72-7E2B-4BB4-B459-95405B7713B0}" type="presParOf" srcId="{35863C45-B763-472B-AE79-60DF603ADA45}" destId="{A5D15CC8-8548-4AFB-9022-5206157D8D2C}" srcOrd="0" destOrd="0" presId="urn:microsoft.com/office/officeart/2008/layout/VerticalCurvedList"/>
    <dgm:cxn modelId="{4BAD6D23-F4E2-491E-9E2B-21C5CC2DA04D}" type="presParOf" srcId="{A5D15CC8-8548-4AFB-9022-5206157D8D2C}" destId="{25E1D1B3-0F52-4997-BA16-89424AE3000C}" srcOrd="0" destOrd="0" presId="urn:microsoft.com/office/officeart/2008/layout/VerticalCurvedList"/>
    <dgm:cxn modelId="{77ABA900-09AB-4590-AA3D-C087CEDB279C}" type="presParOf" srcId="{25E1D1B3-0F52-4997-BA16-89424AE3000C}" destId="{8109AE43-1DB4-4651-82C5-3D33C6A7E0E6}" srcOrd="0" destOrd="0" presId="urn:microsoft.com/office/officeart/2008/layout/VerticalCurvedList"/>
    <dgm:cxn modelId="{1DFD4573-E582-4AB0-A879-262043E6F078}" type="presParOf" srcId="{25E1D1B3-0F52-4997-BA16-89424AE3000C}" destId="{8B65D6B7-6C75-4C13-9FD5-176888187122}" srcOrd="1" destOrd="0" presId="urn:microsoft.com/office/officeart/2008/layout/VerticalCurvedList"/>
    <dgm:cxn modelId="{915ECDE0-799F-4952-8E3D-13350EBD398D}" type="presParOf" srcId="{25E1D1B3-0F52-4997-BA16-89424AE3000C}" destId="{C5F62C0D-C2AC-4811-A57E-79CF7755F706}" srcOrd="2" destOrd="0" presId="urn:microsoft.com/office/officeart/2008/layout/VerticalCurvedList"/>
    <dgm:cxn modelId="{03F68CFB-6BE5-4AC4-B685-DD2573312B04}" type="presParOf" srcId="{25E1D1B3-0F52-4997-BA16-89424AE3000C}" destId="{DF7D828E-5C03-4884-9611-F5C14FEFEAEA}" srcOrd="3" destOrd="0" presId="urn:microsoft.com/office/officeart/2008/layout/VerticalCurvedList"/>
    <dgm:cxn modelId="{6CD74551-46F4-49FE-85D2-39E00BDF88A7}" type="presParOf" srcId="{A5D15CC8-8548-4AFB-9022-5206157D8D2C}" destId="{272B5930-BB69-4348-AD87-70CD53973B65}" srcOrd="1" destOrd="0" presId="urn:microsoft.com/office/officeart/2008/layout/VerticalCurvedList"/>
    <dgm:cxn modelId="{081FF50B-04CF-4A80-B5EF-E144C364C8AC}" type="presParOf" srcId="{A5D15CC8-8548-4AFB-9022-5206157D8D2C}" destId="{C5362C27-0B89-4E5A-9C36-C58E2748EB54}" srcOrd="2" destOrd="0" presId="urn:microsoft.com/office/officeart/2008/layout/VerticalCurvedList"/>
    <dgm:cxn modelId="{B39D2175-1AF2-4A45-AE46-A8014616F574}" type="presParOf" srcId="{C5362C27-0B89-4E5A-9C36-C58E2748EB54}" destId="{0F9461BB-7850-495F-9A32-20C7604BC34C}" srcOrd="0" destOrd="0" presId="urn:microsoft.com/office/officeart/2008/layout/VerticalCurvedList"/>
    <dgm:cxn modelId="{FC590D5C-B56C-4EAA-B070-63EA21FBF33D}" type="presParOf" srcId="{A5D15CC8-8548-4AFB-9022-5206157D8D2C}" destId="{24D25847-37B6-4A13-BF34-08728D0AD47E}" srcOrd="3" destOrd="0" presId="urn:microsoft.com/office/officeart/2008/layout/VerticalCurvedList"/>
    <dgm:cxn modelId="{BA86892A-240F-4137-80D4-C40E3B034532}" type="presParOf" srcId="{A5D15CC8-8548-4AFB-9022-5206157D8D2C}" destId="{CF6FF1B1-CDA3-4A6B-AA52-240E15B97CEB}" srcOrd="4" destOrd="0" presId="urn:microsoft.com/office/officeart/2008/layout/VerticalCurvedList"/>
    <dgm:cxn modelId="{DDAD5DBC-5AEB-4A30-A736-AF75D95DD81E}" type="presParOf" srcId="{CF6FF1B1-CDA3-4A6B-AA52-240E15B97CEB}" destId="{000B660D-1FF8-42E7-8246-317AF884A650}"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5D6B7-6C75-4C13-9FD5-176888187122}">
      <dsp:nvSpPr>
        <dsp:cNvPr id="0" name=""/>
        <dsp:cNvSpPr/>
      </dsp:nvSpPr>
      <dsp:spPr>
        <a:xfrm>
          <a:off x="-11759213" y="-1809060"/>
          <a:ext cx="14104517" cy="14104517"/>
        </a:xfrm>
        <a:prstGeom prst="blockArc">
          <a:avLst>
            <a:gd name="adj1" fmla="val 18900000"/>
            <a:gd name="adj2" fmla="val 2700000"/>
            <a:gd name="adj3" fmla="val 153"/>
          </a:avLst>
        </a:prstGeom>
        <a:noFill/>
        <a:ln w="12700" cap="flat" cmpd="sng" algn="ctr">
          <a:solidFill>
            <a:srgbClr val="1C3768"/>
          </a:solidFill>
          <a:prstDash val="solid"/>
          <a:miter lim="800000"/>
        </a:ln>
        <a:effectLst/>
      </dsp:spPr>
      <dsp:style>
        <a:lnRef idx="2">
          <a:scrgbClr r="0" g="0" b="0"/>
        </a:lnRef>
        <a:fillRef idx="0">
          <a:scrgbClr r="0" g="0" b="0"/>
        </a:fillRef>
        <a:effectRef idx="0">
          <a:scrgbClr r="0" g="0" b="0"/>
        </a:effectRef>
        <a:fontRef idx="minor"/>
      </dsp:style>
    </dsp:sp>
    <dsp:sp modelId="{272B5930-BB69-4348-AD87-70CD53973B65}">
      <dsp:nvSpPr>
        <dsp:cNvPr id="0" name=""/>
        <dsp:cNvSpPr/>
      </dsp:nvSpPr>
      <dsp:spPr>
        <a:xfrm>
          <a:off x="1927661" y="1498086"/>
          <a:ext cx="17727097" cy="2995753"/>
        </a:xfrm>
        <a:prstGeom prst="rect">
          <a:avLst/>
        </a:prstGeom>
        <a:solidFill>
          <a:srgbClr val="1C3768"/>
        </a:solidFill>
        <a:ln w="12700" cap="flat" cmpd="sng" algn="ctr">
          <a:solidFill>
            <a:srgbClr val="1C376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77880" tIns="101600" rIns="101600" bIns="101600" numCol="1" spcCol="1270" anchor="ctr" anchorCtr="0">
          <a:noAutofit/>
        </a:bodyPr>
        <a:lstStyle/>
        <a:p>
          <a:pPr lvl="0" algn="just" defTabSz="1778000">
            <a:lnSpc>
              <a:spcPct val="90000"/>
            </a:lnSpc>
            <a:spcBef>
              <a:spcPct val="0"/>
            </a:spcBef>
            <a:spcAft>
              <a:spcPct val="35000"/>
            </a:spcAft>
          </a:pPr>
          <a:r>
            <a:rPr lang="fr-FR" sz="4000" kern="1200" noProof="0" dirty="0"/>
            <a:t>Suffisamment anticiper la préparation des interventions afin d’avoir du temps pour l’affichage et la validation des listes ainsi que pour les sensibilisations pré-distribution (notamment sur le processus de sélection des bénéficiaires, les critères utilisés, le contenu des kits distribués et leur utilisation)</a:t>
          </a:r>
        </a:p>
      </dsp:txBody>
      <dsp:txXfrm>
        <a:off x="1927661" y="1498086"/>
        <a:ext cx="17727097" cy="2995753"/>
      </dsp:txXfrm>
    </dsp:sp>
    <dsp:sp modelId="{0F9461BB-7850-495F-9A32-20C7604BC34C}">
      <dsp:nvSpPr>
        <dsp:cNvPr id="0" name=""/>
        <dsp:cNvSpPr/>
      </dsp:nvSpPr>
      <dsp:spPr>
        <a:xfrm>
          <a:off x="55315" y="1123617"/>
          <a:ext cx="3744692" cy="3744692"/>
        </a:xfrm>
        <a:prstGeom prst="ellipse">
          <a:avLst/>
        </a:prstGeom>
        <a:solidFill>
          <a:schemeClr val="lt2">
            <a:hueOff val="0"/>
            <a:satOff val="0"/>
            <a:lumOff val="0"/>
            <a:alphaOff val="0"/>
          </a:schemeClr>
        </a:solidFill>
        <a:ln w="12700" cap="flat" cmpd="sng" algn="ctr">
          <a:solidFill>
            <a:srgbClr val="1C3768"/>
          </a:solidFill>
          <a:prstDash val="solid"/>
          <a:miter lim="800000"/>
        </a:ln>
        <a:effectLst/>
      </dsp:spPr>
      <dsp:style>
        <a:lnRef idx="2">
          <a:scrgbClr r="0" g="0" b="0"/>
        </a:lnRef>
        <a:fillRef idx="1">
          <a:scrgbClr r="0" g="0" b="0"/>
        </a:fillRef>
        <a:effectRef idx="0">
          <a:scrgbClr r="0" g="0" b="0"/>
        </a:effectRef>
        <a:fontRef idx="minor"/>
      </dsp:style>
    </dsp:sp>
    <dsp:sp modelId="{24D25847-37B6-4A13-BF34-08728D0AD47E}">
      <dsp:nvSpPr>
        <dsp:cNvPr id="0" name=""/>
        <dsp:cNvSpPr/>
      </dsp:nvSpPr>
      <dsp:spPr>
        <a:xfrm>
          <a:off x="1927661" y="5827804"/>
          <a:ext cx="17727097" cy="3325256"/>
        </a:xfrm>
        <a:prstGeom prst="rect">
          <a:avLst/>
        </a:prstGeom>
        <a:solidFill>
          <a:srgbClr val="1C3768"/>
        </a:solidFill>
        <a:ln w="12700" cap="flat" cmpd="sng" algn="ctr">
          <a:solidFill>
            <a:srgbClr val="1C376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77880" tIns="101600" rIns="101600" bIns="101600" numCol="1" spcCol="1270" anchor="ctr" anchorCtr="0">
          <a:noAutofit/>
        </a:bodyPr>
        <a:lstStyle/>
        <a:p>
          <a:pPr lvl="0" algn="just" defTabSz="1778000">
            <a:lnSpc>
              <a:spcPct val="90000"/>
            </a:lnSpc>
            <a:spcBef>
              <a:spcPct val="0"/>
            </a:spcBef>
            <a:spcAft>
              <a:spcPct val="35000"/>
            </a:spcAft>
          </a:pPr>
          <a:r>
            <a:rPr lang="fr-FR" sz="4000" kern="1200" noProof="0" dirty="0"/>
            <a:t>Accentuer les sensibilisations sur le Mécanisme de Gestion des Plaintes (MGP) afin de permettre à l’ensemble des bénéficiaires et autres membres de la communauté hôte de mieux appréhender son fonctionnement (qui peut déposer plainte, auprès de qui, quels sont les moyens existants pour le dépôt de plaintes, etc.)</a:t>
          </a:r>
        </a:p>
      </dsp:txBody>
      <dsp:txXfrm>
        <a:off x="1927661" y="5827804"/>
        <a:ext cx="17727097" cy="3325256"/>
      </dsp:txXfrm>
    </dsp:sp>
    <dsp:sp modelId="{000B660D-1FF8-42E7-8246-317AF884A650}">
      <dsp:nvSpPr>
        <dsp:cNvPr id="0" name=""/>
        <dsp:cNvSpPr/>
      </dsp:nvSpPr>
      <dsp:spPr>
        <a:xfrm>
          <a:off x="0" y="5694291"/>
          <a:ext cx="3744692" cy="3744692"/>
        </a:xfrm>
        <a:prstGeom prst="ellipse">
          <a:avLst/>
        </a:prstGeom>
        <a:solidFill>
          <a:schemeClr val="lt2">
            <a:hueOff val="0"/>
            <a:satOff val="0"/>
            <a:lumOff val="0"/>
            <a:alphaOff val="0"/>
          </a:schemeClr>
        </a:solidFill>
        <a:ln w="12700" cap="flat" cmpd="sng" algn="ctr">
          <a:solidFill>
            <a:srgbClr val="1C3768"/>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4EC58-AD8D-4A41-B50D-2DA7B2CAA491}" type="datetimeFigureOut">
              <a:rPr lang="en-US" smtClean="0"/>
              <a:t>4/23/2019</a:t>
            </a:fld>
            <a:endParaRPr lang="en-US"/>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4E0D60-5989-4C15-A1CD-05958ED73E4C}" type="slidenum">
              <a:rPr lang="en-US" smtClean="0"/>
              <a:t>‹N°›</a:t>
            </a:fld>
            <a:endParaRPr lang="en-US"/>
          </a:p>
        </p:txBody>
      </p:sp>
    </p:spTree>
    <p:extLst>
      <p:ext uri="{BB962C8B-B14F-4D97-AF65-F5344CB8AC3E}">
        <p14:creationId xmlns:p14="http://schemas.microsoft.com/office/powerpoint/2010/main" val="1427048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b="1" dirty="0"/>
          </a:p>
        </p:txBody>
      </p:sp>
      <p:sp>
        <p:nvSpPr>
          <p:cNvPr id="4" name="Espace réservé du numéro de diapositive 3"/>
          <p:cNvSpPr>
            <a:spLocks noGrp="1"/>
          </p:cNvSpPr>
          <p:nvPr>
            <p:ph type="sldNum" sz="quarter" idx="10"/>
          </p:nvPr>
        </p:nvSpPr>
        <p:spPr/>
        <p:txBody>
          <a:bodyPr/>
          <a:lstStyle/>
          <a:p>
            <a:fld id="{634E0D60-5989-4C15-A1CD-05958ED73E4C}" type="slidenum">
              <a:rPr lang="en-US" smtClean="0"/>
              <a:t>1</a:t>
            </a:fld>
            <a:endParaRPr lang="en-US"/>
          </a:p>
        </p:txBody>
      </p:sp>
    </p:spTree>
    <p:extLst>
      <p:ext uri="{BB962C8B-B14F-4D97-AF65-F5344CB8AC3E}">
        <p14:creationId xmlns:p14="http://schemas.microsoft.com/office/powerpoint/2010/main" val="2118527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634E0D60-5989-4C15-A1CD-05958ED73E4C}" type="slidenum">
              <a:rPr lang="en-US" smtClean="0"/>
              <a:t>2</a:t>
            </a:fld>
            <a:endParaRPr lang="en-US"/>
          </a:p>
        </p:txBody>
      </p:sp>
    </p:spTree>
    <p:extLst>
      <p:ext uri="{BB962C8B-B14F-4D97-AF65-F5344CB8AC3E}">
        <p14:creationId xmlns:p14="http://schemas.microsoft.com/office/powerpoint/2010/main" val="1591111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5F89FCA-2DCA-4E8B-8A7A-59987E02083A}" type="datetimeFigureOut">
              <a:rPr lang="en-US" smtClean="0"/>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686475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F89FCA-2DCA-4E8B-8A7A-59987E02083A}" type="datetimeFigureOut">
              <a:rPr lang="en-US" smtClean="0"/>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223640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F89FCA-2DCA-4E8B-8A7A-59987E02083A}" type="datetimeFigureOut">
              <a:rPr lang="en-US" smtClean="0"/>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1007661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F89FCA-2DCA-4E8B-8A7A-59987E02083A}" type="datetimeFigureOut">
              <a:rPr lang="en-US" smtClean="0"/>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420142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F5F89FCA-2DCA-4E8B-8A7A-59987E02083A}" type="datetimeFigureOut">
              <a:rPr lang="en-US" smtClean="0"/>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1973180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5F89FCA-2DCA-4E8B-8A7A-59987E02083A}" type="datetimeFigureOut">
              <a:rPr lang="en-US" smtClean="0"/>
              <a:t>4/23/2019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1714420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Modifiez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Modifiez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5F89FCA-2DCA-4E8B-8A7A-59987E02083A}" type="datetimeFigureOut">
              <a:rPr lang="en-US" smtClean="0"/>
              <a:t>4/23/2019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4043089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5F89FCA-2DCA-4E8B-8A7A-59987E02083A}" type="datetimeFigureOut">
              <a:rPr lang="en-US" smtClean="0"/>
              <a:t>4/23/2019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1476239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89FCA-2DCA-4E8B-8A7A-59987E02083A}" type="datetimeFigureOut">
              <a:rPr lang="en-US" smtClean="0"/>
              <a:t>4/23/2019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4144737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Modifiez les styles du texte du masque</a:t>
            </a:r>
          </a:p>
        </p:txBody>
      </p:sp>
      <p:sp>
        <p:nvSpPr>
          <p:cNvPr id="5" name="Date Placeholder 4"/>
          <p:cNvSpPr>
            <a:spLocks noGrp="1"/>
          </p:cNvSpPr>
          <p:nvPr>
            <p:ph type="dt" sz="half" idx="10"/>
          </p:nvPr>
        </p:nvSpPr>
        <p:spPr/>
        <p:txBody>
          <a:bodyPr/>
          <a:lstStyle/>
          <a:p>
            <a:fld id="{F5F89FCA-2DCA-4E8B-8A7A-59987E02083A}" type="datetimeFigureOut">
              <a:rPr lang="en-US" smtClean="0"/>
              <a:t>4/23/2019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773631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Modifiez les styles du texte du masque</a:t>
            </a:r>
          </a:p>
        </p:txBody>
      </p:sp>
      <p:sp>
        <p:nvSpPr>
          <p:cNvPr id="5" name="Date Placeholder 4"/>
          <p:cNvSpPr>
            <a:spLocks noGrp="1"/>
          </p:cNvSpPr>
          <p:nvPr>
            <p:ph type="dt" sz="half" idx="10"/>
          </p:nvPr>
        </p:nvSpPr>
        <p:spPr/>
        <p:txBody>
          <a:bodyPr/>
          <a:lstStyle/>
          <a:p>
            <a:fld id="{F5F89FCA-2DCA-4E8B-8A7A-59987E02083A}" type="datetimeFigureOut">
              <a:rPr lang="en-US" smtClean="0"/>
              <a:t>4/23/2019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0D72F-D07D-461C-B7C9-FC80406C1AB4}" type="slidenum">
              <a:rPr lang="en-US" smtClean="0"/>
              <a:t>‹N°›</a:t>
            </a:fld>
            <a:endParaRPr lang="en-US"/>
          </a:p>
        </p:txBody>
      </p:sp>
    </p:spTree>
    <p:extLst>
      <p:ext uri="{BB962C8B-B14F-4D97-AF65-F5344CB8AC3E}">
        <p14:creationId xmlns:p14="http://schemas.microsoft.com/office/powerpoint/2010/main" val="270945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F5F89FCA-2DCA-4E8B-8A7A-59987E02083A}" type="datetimeFigureOut">
              <a:rPr lang="en-US" smtClean="0"/>
              <a:t>4/23/2019</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D240D72F-D07D-461C-B7C9-FC80406C1AB4}" type="slidenum">
              <a:rPr lang="en-US" smtClean="0"/>
              <a:t>‹N°›</a:t>
            </a:fld>
            <a:endParaRPr lang="en-US"/>
          </a:p>
        </p:txBody>
      </p:sp>
    </p:spTree>
    <p:extLst>
      <p:ext uri="{BB962C8B-B14F-4D97-AF65-F5344CB8AC3E}">
        <p14:creationId xmlns:p14="http://schemas.microsoft.com/office/powerpoint/2010/main" val="1134259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chart" Target="../charts/chart3.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1.png"/><Relationship Id="rId3" Type="http://schemas.openxmlformats.org/officeDocument/2006/relationships/image" Target="../media/image2.jpeg"/><Relationship Id="rId7" Type="http://schemas.openxmlformats.org/officeDocument/2006/relationships/diagramColors" Target="../diagrams/colors1.xml"/><Relationship Id="rId12" Type="http://schemas.openxmlformats.org/officeDocument/2006/relationships/image" Target="../media/image12.emf"/><Relationship Id="rId17" Type="http://schemas.openxmlformats.org/officeDocument/2006/relationships/image" Target="../media/image14.png"/><Relationship Id="rId2" Type="http://schemas.openxmlformats.org/officeDocument/2006/relationships/notesSlide" Target="../notesSlides/notesSlide2.xml"/><Relationship Id="rId16"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microsoft.com/office/2007/relationships/hdphoto" Target="../media/hdphoto1.wdp"/><Relationship Id="rId5" Type="http://schemas.openxmlformats.org/officeDocument/2006/relationships/diagramLayout" Target="../diagrams/layout1.xml"/><Relationship Id="rId15" Type="http://schemas.openxmlformats.org/officeDocument/2006/relationships/chart" Target="../charts/chart4.xml"/><Relationship Id="rId10" Type="http://schemas.openxmlformats.org/officeDocument/2006/relationships/image" Target="../media/image11.png"/><Relationship Id="rId4" Type="http://schemas.openxmlformats.org/officeDocument/2006/relationships/diagramData" Target="../diagrams/data1.xml"/><Relationship Id="rId9" Type="http://schemas.openxmlformats.org/officeDocument/2006/relationships/image" Target="../media/image10.png"/><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 de texte 26"/>
          <p:cNvSpPr txBox="1"/>
          <p:nvPr/>
        </p:nvSpPr>
        <p:spPr>
          <a:xfrm>
            <a:off x="-1" y="-3470"/>
            <a:ext cx="26265354" cy="2809732"/>
          </a:xfrm>
          <a:prstGeom prst="homePlate">
            <a:avLst/>
          </a:prstGeom>
          <a:solidFill>
            <a:srgbClr val="1C3768"/>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6000" b="1" cap="small" dirty="0" err="1">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Suivi</a:t>
            </a:r>
            <a:r>
              <a:rPr lang="en-US" sz="6000" b="1" cap="small" dirty="0">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 Post-Distribution – </a:t>
            </a:r>
            <a:r>
              <a:rPr lang="fr-FR" sz="60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Distribution kits Wash et Kits d’Hygiène Intime</a:t>
            </a:r>
          </a:p>
          <a:p>
            <a:pPr>
              <a:spcAft>
                <a:spcPts val="0"/>
              </a:spcAft>
            </a:pP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Assistance d’urgence WASH et NFI pour les populations déplacées de la RDC dans les départements des plateaux et de la cuvette</a:t>
            </a:r>
          </a:p>
          <a:p>
            <a:pPr>
              <a:spcAft>
                <a:spcPts val="0"/>
              </a:spcAft>
            </a:pP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Districts de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Mpouya</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Gamboma</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Makotipoko</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et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Mossaka</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 Départements des Plateaux et de la Cuvette, République du Congo</a:t>
            </a:r>
          </a:p>
          <a:p>
            <a:pPr>
              <a:spcAft>
                <a:spcPts val="0"/>
              </a:spcAft>
            </a:pPr>
            <a:r>
              <a:rPr lang="fr-FR" sz="3600" b="1" cap="small" dirty="0">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Mars 2019</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50032" y="732149"/>
            <a:ext cx="5119201" cy="1302555"/>
          </a:xfrm>
          <a:prstGeom prst="rect">
            <a:avLst/>
          </a:prstGeom>
        </p:spPr>
      </p:pic>
      <p:pic>
        <p:nvPicPr>
          <p:cNvPr id="9" name="Image 8"/>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25549479" y="38658496"/>
            <a:ext cx="4729655" cy="4145267"/>
          </a:xfrm>
          <a:prstGeom prst="rect">
            <a:avLst/>
          </a:prstGeom>
        </p:spPr>
      </p:pic>
      <p:sp>
        <p:nvSpPr>
          <p:cNvPr id="11" name="ZoneTexte 10"/>
          <p:cNvSpPr txBox="1"/>
          <p:nvPr/>
        </p:nvSpPr>
        <p:spPr>
          <a:xfrm>
            <a:off x="25869233" y="39161456"/>
            <a:ext cx="4725734" cy="2062103"/>
          </a:xfrm>
          <a:prstGeom prst="rect">
            <a:avLst/>
          </a:prstGeom>
          <a:noFill/>
        </p:spPr>
        <p:txBody>
          <a:bodyPr wrap="square" rtlCol="0">
            <a:spAutoFit/>
          </a:bodyPr>
          <a:lstStyle/>
          <a:p>
            <a:r>
              <a:rPr lang="fr-FR" sz="3600" b="1" dirty="0">
                <a:solidFill>
                  <a:srgbClr val="1C3768"/>
                </a:solidFill>
                <a:latin typeface="Arial" panose="020B0604020202020204" pitchFamily="34" charset="0"/>
                <a:cs typeface="Arial" panose="020B0604020202020204" pitchFamily="34" charset="0"/>
              </a:rPr>
              <a:t>ACTED en RDC</a:t>
            </a:r>
          </a:p>
          <a:p>
            <a:r>
              <a:rPr lang="fr-FR" sz="3200" dirty="0">
                <a:solidFill>
                  <a:srgbClr val="1C3768"/>
                </a:solidFill>
                <a:latin typeface="Arial" panose="020B0604020202020204" pitchFamily="34" charset="0"/>
                <a:cs typeface="Arial" panose="020B0604020202020204" pitchFamily="34" charset="0"/>
              </a:rPr>
              <a:t>Haby Sy Savané</a:t>
            </a:r>
          </a:p>
          <a:p>
            <a:r>
              <a:rPr lang="fr-FR" sz="2000"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Responsable Suivi et Evaluation</a:t>
            </a:r>
          </a:p>
          <a:p>
            <a:r>
              <a:rPr lang="en-US" sz="2000" dirty="0">
                <a:solidFill>
                  <a:srgbClr val="1C3768"/>
                </a:solidFill>
                <a:latin typeface="Arial" panose="020B0604020202020204" pitchFamily="34" charset="0"/>
                <a:cs typeface="Arial" panose="020B0604020202020204" pitchFamily="34" charset="0"/>
              </a:rPr>
              <a:t>Kinshasa </a:t>
            </a:r>
          </a:p>
          <a:p>
            <a:r>
              <a:rPr lang="en-US" sz="2000" dirty="0">
                <a:solidFill>
                  <a:srgbClr val="1C3768"/>
                </a:solidFill>
                <a:latin typeface="Arial" panose="020B0604020202020204" pitchFamily="34" charset="0"/>
                <a:cs typeface="Arial" panose="020B0604020202020204" pitchFamily="34" charset="0"/>
              </a:rPr>
              <a:t>haby.sy-savane@acted.org</a:t>
            </a:r>
            <a:endParaRPr lang="fr-FR" sz="2000" dirty="0">
              <a:solidFill>
                <a:srgbClr val="1C3768"/>
              </a:solidFill>
              <a:latin typeface="Arial" panose="020B0604020202020204" pitchFamily="34" charset="0"/>
              <a:cs typeface="Arial" panose="020B0604020202020204" pitchFamily="34" charset="0"/>
            </a:endParaRPr>
          </a:p>
        </p:txBody>
      </p:sp>
      <p:grpSp>
        <p:nvGrpSpPr>
          <p:cNvPr id="19" name="Groupe 18"/>
          <p:cNvGrpSpPr/>
          <p:nvPr/>
        </p:nvGrpSpPr>
        <p:grpSpPr>
          <a:xfrm>
            <a:off x="1219513" y="6676933"/>
            <a:ext cx="19377810" cy="6755288"/>
            <a:chOff x="-1" y="4206239"/>
            <a:chExt cx="20157791" cy="6163765"/>
          </a:xfrm>
        </p:grpSpPr>
        <p:sp>
          <p:nvSpPr>
            <p:cNvPr id="40" name="Rectangle 39"/>
            <p:cNvSpPr/>
            <p:nvPr/>
          </p:nvSpPr>
          <p:spPr>
            <a:xfrm>
              <a:off x="3123148" y="8066554"/>
              <a:ext cx="4165250" cy="23034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880356" y="4206239"/>
              <a:ext cx="4408041" cy="2688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à coins arrondis 4"/>
            <p:cNvSpPr/>
            <p:nvPr/>
          </p:nvSpPr>
          <p:spPr>
            <a:xfrm>
              <a:off x="6616786" y="4206240"/>
              <a:ext cx="13541004" cy="612648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3300" b="1" dirty="0">
                  <a:solidFill>
                    <a:schemeClr val="accent1">
                      <a:lumMod val="50000"/>
                    </a:schemeClr>
                  </a:solidFill>
                </a:rPr>
                <a:t>100%</a:t>
              </a:r>
              <a:r>
                <a:rPr lang="fr-FR" sz="3300" dirty="0">
                  <a:solidFill>
                    <a:schemeClr val="accent1">
                      <a:lumMod val="50000"/>
                    </a:schemeClr>
                  </a:solidFill>
                </a:rPr>
                <a:t> des répondants ont indiqué avoir </a:t>
              </a:r>
              <a:r>
                <a:rPr lang="fr-FR" sz="3300" b="1" dirty="0">
                  <a:solidFill>
                    <a:schemeClr val="accent1">
                      <a:lumMod val="50000"/>
                    </a:schemeClr>
                  </a:solidFill>
                </a:rPr>
                <a:t>participé à l’assemblée générale </a:t>
              </a:r>
              <a:r>
                <a:rPr lang="fr-FR" sz="3300" dirty="0">
                  <a:solidFill>
                    <a:schemeClr val="accent1">
                      <a:lumMod val="50000"/>
                    </a:schemeClr>
                  </a:solidFill>
                </a:rPr>
                <a:t>de sensibilisation sur le déroulement de la distribution et les critères de sélection.</a:t>
              </a:r>
            </a:p>
            <a:p>
              <a:pPr lvl="0" algn="just"/>
              <a:r>
                <a:rPr lang="fr-FR" sz="3300" dirty="0">
                  <a:solidFill>
                    <a:schemeClr val="accent1">
                      <a:lumMod val="50000"/>
                    </a:schemeClr>
                  </a:solidFill>
                </a:rPr>
                <a:t> </a:t>
              </a:r>
            </a:p>
            <a:p>
              <a:pPr lvl="0" algn="just"/>
              <a:r>
                <a:rPr lang="fr-BE" sz="3300" b="1" dirty="0">
                  <a:solidFill>
                    <a:schemeClr val="accent1">
                      <a:lumMod val="50000"/>
                    </a:schemeClr>
                  </a:solidFill>
                </a:rPr>
                <a:t>5% </a:t>
              </a:r>
              <a:r>
                <a:rPr lang="fr-BE" sz="3300" dirty="0">
                  <a:solidFill>
                    <a:schemeClr val="accent1">
                      <a:lumMod val="50000"/>
                    </a:schemeClr>
                  </a:solidFill>
                </a:rPr>
                <a:t>ont déclaré une </a:t>
              </a:r>
              <a:r>
                <a:rPr lang="fr-BE" sz="3300" b="1" dirty="0">
                  <a:solidFill>
                    <a:schemeClr val="accent1">
                      <a:lumMod val="50000"/>
                    </a:schemeClr>
                  </a:solidFill>
                </a:rPr>
                <a:t>vulnérabilité physique</a:t>
              </a:r>
              <a:r>
                <a:rPr lang="fr-FR" sz="3300" b="1" dirty="0">
                  <a:solidFill>
                    <a:schemeClr val="accent1">
                      <a:lumMod val="50000"/>
                    </a:schemeClr>
                  </a:solidFill>
                </a:rPr>
                <a:t>: </a:t>
              </a:r>
              <a:r>
                <a:rPr lang="fr-FR" sz="3300" dirty="0">
                  <a:solidFill>
                    <a:schemeClr val="accent1">
                      <a:lumMod val="50000"/>
                    </a:schemeClr>
                  </a:solidFill>
                </a:rPr>
                <a:t>2% étaient des femmes enceintes/femmes allaitantes, 2% des personnes âgées, 1% des mineurs en charge de mineurs et des handicapés physiques.</a:t>
              </a:r>
            </a:p>
            <a:p>
              <a:pPr lvl="0" algn="just"/>
              <a:endParaRPr lang="fr-FR" sz="3300" dirty="0">
                <a:solidFill>
                  <a:schemeClr val="accent1">
                    <a:lumMod val="50000"/>
                  </a:schemeClr>
                </a:solidFill>
              </a:endParaRPr>
            </a:p>
            <a:p>
              <a:pPr lvl="0" algn="just"/>
              <a:r>
                <a:rPr lang="fr-FR" sz="3300" b="1" dirty="0">
                  <a:solidFill>
                    <a:schemeClr val="accent1">
                      <a:lumMod val="50000"/>
                    </a:schemeClr>
                  </a:solidFill>
                </a:rPr>
                <a:t>Tous les ménages</a:t>
              </a:r>
              <a:r>
                <a:rPr lang="fr-FR" sz="3300" dirty="0">
                  <a:solidFill>
                    <a:schemeClr val="accent1">
                      <a:lumMod val="50000"/>
                    </a:schemeClr>
                  </a:solidFill>
                </a:rPr>
                <a:t> présentant une vulnérabilité physique ont indiqué avoir reçu une </a:t>
              </a:r>
              <a:r>
                <a:rPr lang="fr-FR" sz="3300" b="1" dirty="0">
                  <a:solidFill>
                    <a:schemeClr val="accent1">
                      <a:lumMod val="50000"/>
                    </a:schemeClr>
                  </a:solidFill>
                </a:rPr>
                <a:t>attention particulière </a:t>
              </a:r>
              <a:r>
                <a:rPr lang="fr-FR" sz="3300" dirty="0">
                  <a:solidFill>
                    <a:schemeClr val="accent1">
                      <a:lumMod val="50000"/>
                    </a:schemeClr>
                  </a:solidFill>
                </a:rPr>
                <a:t>de la part d’ACTED pendant la distribution (passage prioritaire).</a:t>
              </a:r>
            </a:p>
            <a:p>
              <a:pPr lvl="0" algn="just"/>
              <a:endParaRPr lang="fr-FR" sz="3300" dirty="0">
                <a:solidFill>
                  <a:schemeClr val="accent1">
                    <a:lumMod val="50000"/>
                  </a:schemeClr>
                </a:solidFill>
              </a:endParaRPr>
            </a:p>
            <a:p>
              <a:pPr lvl="0" algn="just"/>
              <a:r>
                <a:rPr lang="fr-FR" sz="3300" b="1" dirty="0">
                  <a:solidFill>
                    <a:schemeClr val="accent1">
                      <a:lumMod val="50000"/>
                    </a:schemeClr>
                  </a:solidFill>
                </a:rPr>
                <a:t>100% </a:t>
              </a:r>
              <a:r>
                <a:rPr lang="fr-FR" sz="3300" dirty="0">
                  <a:solidFill>
                    <a:schemeClr val="accent1">
                      <a:lumMod val="50000"/>
                    </a:schemeClr>
                  </a:solidFill>
                </a:rPr>
                <a:t>sont </a:t>
              </a:r>
              <a:r>
                <a:rPr lang="fr-FR" sz="3300" b="1" dirty="0">
                  <a:solidFill>
                    <a:schemeClr val="accent1">
                      <a:lumMod val="50000"/>
                    </a:schemeClr>
                  </a:solidFill>
                </a:rPr>
                <a:t>satisfaits</a:t>
              </a:r>
              <a:r>
                <a:rPr lang="fr-FR" sz="3300" dirty="0">
                  <a:solidFill>
                    <a:schemeClr val="accent1">
                      <a:lumMod val="50000"/>
                    </a:schemeClr>
                  </a:solidFill>
                </a:rPr>
                <a:t> du </a:t>
              </a:r>
              <a:r>
                <a:rPr lang="fr-FR" sz="3300" b="1" dirty="0">
                  <a:solidFill>
                    <a:schemeClr val="accent1">
                      <a:lumMod val="50000"/>
                    </a:schemeClr>
                  </a:solidFill>
                </a:rPr>
                <a:t>processus de sélection </a:t>
              </a:r>
              <a:r>
                <a:rPr lang="fr-FR" sz="3300" dirty="0">
                  <a:solidFill>
                    <a:schemeClr val="accent1">
                      <a:lumMod val="50000"/>
                    </a:schemeClr>
                  </a:solidFill>
                </a:rPr>
                <a:t>des bénéficiaires. </a:t>
              </a:r>
              <a:endParaRPr lang="en-US" sz="3300" dirty="0"/>
            </a:p>
          </p:txBody>
        </p:sp>
        <p:sp>
          <p:nvSpPr>
            <p:cNvPr id="13" name="Ellipse 12"/>
            <p:cNvSpPr/>
            <p:nvPr/>
          </p:nvSpPr>
          <p:spPr>
            <a:xfrm>
              <a:off x="-1" y="4206240"/>
              <a:ext cx="6675120" cy="61264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Ellipse 33"/>
            <p:cNvSpPr/>
            <p:nvPr/>
          </p:nvSpPr>
          <p:spPr>
            <a:xfrm>
              <a:off x="1440179" y="5791361"/>
              <a:ext cx="3736429" cy="3023136"/>
            </a:xfrm>
            <a:prstGeom prst="ellipse">
              <a:avLst/>
            </a:prstGeom>
            <a:blipFill rotWithShape="1">
              <a:blip r:embed="rId5">
                <a:duotone>
                  <a:schemeClr val="accent5">
                    <a:shade val="45000"/>
                    <a:satMod val="135000"/>
                  </a:schemeClr>
                  <a:prstClr val="white"/>
                </a:duotone>
              </a:blip>
              <a:stretch>
                <a:fillRect/>
              </a:stretch>
            </a:blipFill>
            <a:ln>
              <a:solidFill>
                <a:schemeClr val="bg1">
                  <a:lumMod val="85000"/>
                </a:schemeClr>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grpSp>
      <p:grpSp>
        <p:nvGrpSpPr>
          <p:cNvPr id="21" name="Groupe 20"/>
          <p:cNvGrpSpPr/>
          <p:nvPr/>
        </p:nvGrpSpPr>
        <p:grpSpPr>
          <a:xfrm>
            <a:off x="5396823" y="15038059"/>
            <a:ext cx="18524584" cy="7821442"/>
            <a:chOff x="9031846" y="11732697"/>
            <a:chExt cx="18041889" cy="6228471"/>
          </a:xfrm>
        </p:grpSpPr>
        <p:sp>
          <p:nvSpPr>
            <p:cNvPr id="46" name="Rectangle 45"/>
            <p:cNvSpPr/>
            <p:nvPr/>
          </p:nvSpPr>
          <p:spPr>
            <a:xfrm>
              <a:off x="19302277" y="15051703"/>
              <a:ext cx="5148647" cy="29094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19302277" y="11740943"/>
              <a:ext cx="4820706" cy="33107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à coins arrondis 48"/>
            <p:cNvSpPr/>
            <p:nvPr/>
          </p:nvSpPr>
          <p:spPr>
            <a:xfrm>
              <a:off x="9031846" y="11732697"/>
              <a:ext cx="11910606" cy="62284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GB" sz="3200" b="1" dirty="0">
                  <a:solidFill>
                    <a:schemeClr val="accent1">
                      <a:lumMod val="50000"/>
                    </a:schemeClr>
                  </a:solidFill>
                </a:rPr>
                <a:t>100% </a:t>
              </a:r>
              <a:r>
                <a:rPr lang="en-GB" sz="3200" dirty="0" err="1">
                  <a:solidFill>
                    <a:schemeClr val="accent1">
                      <a:lumMod val="50000"/>
                    </a:schemeClr>
                  </a:solidFill>
                </a:rPr>
                <a:t>indiquent</a:t>
              </a:r>
              <a:r>
                <a:rPr lang="en-GB" sz="3200" dirty="0">
                  <a:solidFill>
                    <a:schemeClr val="accent1">
                      <a:lumMod val="50000"/>
                    </a:schemeClr>
                  </a:solidFill>
                </a:rPr>
                <a:t> </a:t>
              </a:r>
              <a:r>
                <a:rPr lang="en-GB" sz="3200" dirty="0" err="1">
                  <a:solidFill>
                    <a:schemeClr val="accent1">
                      <a:lumMod val="50000"/>
                    </a:schemeClr>
                  </a:solidFill>
                </a:rPr>
                <a:t>avoir</a:t>
              </a:r>
              <a:r>
                <a:rPr lang="en-GB" sz="3200" dirty="0">
                  <a:solidFill>
                    <a:schemeClr val="accent1">
                      <a:lumMod val="50000"/>
                    </a:schemeClr>
                  </a:solidFill>
                </a:rPr>
                <a:t> </a:t>
              </a:r>
              <a:r>
                <a:rPr lang="en-GB" sz="3200" dirty="0" err="1">
                  <a:solidFill>
                    <a:schemeClr val="accent1">
                      <a:lumMod val="50000"/>
                    </a:schemeClr>
                  </a:solidFill>
                </a:rPr>
                <a:t>été</a:t>
              </a:r>
              <a:r>
                <a:rPr lang="en-GB" sz="3200" b="1" dirty="0">
                  <a:solidFill>
                    <a:schemeClr val="accent1">
                      <a:lumMod val="50000"/>
                    </a:schemeClr>
                  </a:solidFill>
                </a:rPr>
                <a:t> </a:t>
              </a:r>
              <a:r>
                <a:rPr lang="en-GB" sz="3200" b="1" dirty="0" err="1">
                  <a:solidFill>
                    <a:schemeClr val="accent1">
                      <a:lumMod val="50000"/>
                    </a:schemeClr>
                  </a:solidFill>
                </a:rPr>
                <a:t>informés</a:t>
              </a:r>
              <a:r>
                <a:rPr lang="en-GB" sz="3200" b="1" dirty="0">
                  <a:solidFill>
                    <a:schemeClr val="accent1">
                      <a:lumMod val="50000"/>
                    </a:schemeClr>
                  </a:solidFill>
                </a:rPr>
                <a:t> </a:t>
              </a:r>
              <a:r>
                <a:rPr lang="en-GB" sz="3200" dirty="0">
                  <a:solidFill>
                    <a:schemeClr val="accent1">
                      <a:lumMod val="50000"/>
                    </a:schemeClr>
                  </a:solidFill>
                </a:rPr>
                <a:t>de la tenue de la distribution </a:t>
              </a:r>
              <a:r>
                <a:rPr lang="en-GB" sz="3200" b="1" dirty="0">
                  <a:solidFill>
                    <a:schemeClr val="accent1">
                      <a:lumMod val="50000"/>
                    </a:schemeClr>
                  </a:solidFill>
                </a:rPr>
                <a:t>2 </a:t>
              </a:r>
              <a:r>
                <a:rPr lang="en-GB" sz="3200" b="1" dirty="0" err="1">
                  <a:solidFill>
                    <a:schemeClr val="accent1">
                      <a:lumMod val="50000"/>
                    </a:schemeClr>
                  </a:solidFill>
                </a:rPr>
                <a:t>jours</a:t>
              </a:r>
              <a:r>
                <a:rPr lang="en-GB" sz="3200" b="1" dirty="0">
                  <a:solidFill>
                    <a:schemeClr val="accent1">
                      <a:lumMod val="50000"/>
                    </a:schemeClr>
                  </a:solidFill>
                </a:rPr>
                <a:t> </a:t>
              </a:r>
              <a:r>
                <a:rPr lang="en-GB" sz="3200" b="1" dirty="0" err="1">
                  <a:solidFill>
                    <a:schemeClr val="accent1">
                      <a:lumMod val="50000"/>
                    </a:schemeClr>
                  </a:solidFill>
                </a:rPr>
                <a:t>avant</a:t>
              </a:r>
              <a:r>
                <a:rPr lang="en-GB" sz="3200" b="1" dirty="0">
                  <a:solidFill>
                    <a:schemeClr val="accent1">
                      <a:lumMod val="50000"/>
                    </a:schemeClr>
                  </a:solidFill>
                </a:rPr>
                <a:t> </a:t>
              </a:r>
              <a:r>
                <a:rPr lang="en-GB" sz="3200" dirty="0">
                  <a:solidFill>
                    <a:schemeClr val="accent1">
                      <a:lumMod val="50000"/>
                    </a:schemeClr>
                  </a:solidFill>
                </a:rPr>
                <a:t>en </a:t>
              </a:r>
              <a:r>
                <a:rPr lang="en-GB" sz="3200" dirty="0" err="1">
                  <a:solidFill>
                    <a:schemeClr val="accent1">
                      <a:lumMod val="50000"/>
                    </a:schemeClr>
                  </a:solidFill>
                </a:rPr>
                <a:t>moyenne</a:t>
              </a:r>
              <a:r>
                <a:rPr lang="en-GB" sz="3200" b="1" dirty="0">
                  <a:solidFill>
                    <a:schemeClr val="accent1">
                      <a:lumMod val="50000"/>
                    </a:schemeClr>
                  </a:solidFill>
                </a:rPr>
                <a:t>. </a:t>
              </a:r>
            </a:p>
            <a:p>
              <a:pPr lvl="0" algn="just"/>
              <a:endParaRPr lang="en-GB" sz="3200" b="1" dirty="0">
                <a:solidFill>
                  <a:schemeClr val="accent1">
                    <a:lumMod val="50000"/>
                  </a:schemeClr>
                </a:solidFill>
              </a:endParaRPr>
            </a:p>
            <a:p>
              <a:pPr lvl="0" algn="just"/>
              <a:r>
                <a:rPr lang="fr-BE" sz="3200" b="1" dirty="0">
                  <a:solidFill>
                    <a:schemeClr val="accent1">
                      <a:lumMod val="50000"/>
                    </a:schemeClr>
                  </a:solidFill>
                </a:rPr>
                <a:t>100% </a:t>
              </a:r>
              <a:r>
                <a:rPr lang="fr-BE" sz="3200" dirty="0">
                  <a:solidFill>
                    <a:schemeClr val="accent1">
                      <a:lumMod val="50000"/>
                    </a:schemeClr>
                  </a:solidFill>
                </a:rPr>
                <a:t>ont indiqué avoir </a:t>
              </a:r>
              <a:r>
                <a:rPr lang="fr-BE" sz="3200" b="1" dirty="0">
                  <a:solidFill>
                    <a:schemeClr val="accent1">
                      <a:lumMod val="50000"/>
                    </a:schemeClr>
                  </a:solidFill>
                </a:rPr>
                <a:t>pris part </a:t>
              </a:r>
              <a:r>
                <a:rPr lang="fr-BE" sz="3200" dirty="0">
                  <a:solidFill>
                    <a:schemeClr val="accent1">
                      <a:lumMod val="50000"/>
                    </a:schemeClr>
                  </a:solidFill>
                </a:rPr>
                <a:t>aux</a:t>
              </a:r>
              <a:r>
                <a:rPr lang="fr-BE" sz="3200" b="1" dirty="0">
                  <a:solidFill>
                    <a:schemeClr val="accent1">
                      <a:lumMod val="50000"/>
                    </a:schemeClr>
                  </a:solidFill>
                </a:rPr>
                <a:t> séances de sensibilisation </a:t>
              </a:r>
              <a:r>
                <a:rPr lang="fr-BE" sz="3200" dirty="0">
                  <a:solidFill>
                    <a:schemeClr val="accent1">
                      <a:lumMod val="50000"/>
                    </a:schemeClr>
                  </a:solidFill>
                </a:rPr>
                <a:t>dispensées par ACTED.</a:t>
              </a:r>
            </a:p>
            <a:p>
              <a:pPr lvl="0" algn="just"/>
              <a:endParaRPr lang="fr-BE" sz="3200" dirty="0">
                <a:solidFill>
                  <a:schemeClr val="accent1">
                    <a:lumMod val="50000"/>
                  </a:schemeClr>
                </a:solidFill>
              </a:endParaRPr>
            </a:p>
            <a:p>
              <a:pPr lvl="0" algn="just"/>
              <a:r>
                <a:rPr lang="fr-BE" sz="3200" b="1" dirty="0">
                  <a:solidFill>
                    <a:schemeClr val="accent1">
                      <a:lumMod val="50000"/>
                    </a:schemeClr>
                  </a:solidFill>
                </a:rPr>
                <a:t>Aucun </a:t>
              </a:r>
              <a:r>
                <a:rPr lang="fr-BE" sz="3200" dirty="0">
                  <a:solidFill>
                    <a:schemeClr val="accent1">
                      <a:lumMod val="50000"/>
                    </a:schemeClr>
                  </a:solidFill>
                </a:rPr>
                <a:t>des ménages a indiqué avoir payé des frais pour le </a:t>
              </a:r>
              <a:r>
                <a:rPr lang="fr-BE" sz="3200" b="1" dirty="0">
                  <a:solidFill>
                    <a:schemeClr val="accent1">
                      <a:lumMod val="50000"/>
                    </a:schemeClr>
                  </a:solidFill>
                </a:rPr>
                <a:t>transport de leurs articles </a:t>
              </a:r>
              <a:r>
                <a:rPr lang="fr-BE" sz="3200" dirty="0">
                  <a:solidFill>
                    <a:schemeClr val="accent1">
                      <a:lumMod val="50000"/>
                    </a:schemeClr>
                  </a:solidFill>
                </a:rPr>
                <a:t>sur le chemin de retour</a:t>
              </a:r>
            </a:p>
            <a:p>
              <a:pPr lvl="0" algn="just"/>
              <a:endParaRPr lang="fr-BE" sz="3200" dirty="0">
                <a:solidFill>
                  <a:schemeClr val="accent1">
                    <a:lumMod val="50000"/>
                  </a:schemeClr>
                </a:solidFill>
              </a:endParaRPr>
            </a:p>
            <a:p>
              <a:pPr lvl="0" algn="just"/>
              <a:r>
                <a:rPr lang="fr-BE" sz="3200" b="1" dirty="0">
                  <a:solidFill>
                    <a:schemeClr val="accent1">
                      <a:lumMod val="50000"/>
                    </a:schemeClr>
                  </a:solidFill>
                </a:rPr>
                <a:t>Aucun bénéficiaire </a:t>
              </a:r>
              <a:r>
                <a:rPr lang="fr-BE" sz="3200" dirty="0">
                  <a:solidFill>
                    <a:schemeClr val="accent1">
                      <a:lumMod val="50000"/>
                    </a:schemeClr>
                  </a:solidFill>
                </a:rPr>
                <a:t>n’a constaté de cas de </a:t>
              </a:r>
              <a:r>
                <a:rPr lang="fr-BE" sz="3200" b="1" dirty="0">
                  <a:solidFill>
                    <a:schemeClr val="accent1">
                      <a:lumMod val="50000"/>
                    </a:schemeClr>
                  </a:solidFill>
                </a:rPr>
                <a:t>stigmatisation</a:t>
              </a:r>
              <a:r>
                <a:rPr lang="fr-BE" sz="3200" dirty="0">
                  <a:solidFill>
                    <a:schemeClr val="accent1">
                      <a:lumMod val="50000"/>
                    </a:schemeClr>
                  </a:solidFill>
                </a:rPr>
                <a:t>/ </a:t>
              </a:r>
              <a:r>
                <a:rPr lang="fr-BE" sz="3200" b="1" dirty="0">
                  <a:solidFill>
                    <a:schemeClr val="accent1">
                      <a:lumMod val="50000"/>
                    </a:schemeClr>
                  </a:solidFill>
                </a:rPr>
                <a:t>discrimination </a:t>
              </a:r>
              <a:r>
                <a:rPr lang="fr-BE" sz="3200" dirty="0">
                  <a:solidFill>
                    <a:schemeClr val="accent1">
                      <a:lumMod val="50000"/>
                    </a:schemeClr>
                  </a:solidFill>
                </a:rPr>
                <a:t>au cours de l’intervention ni été victime d’un </a:t>
              </a:r>
              <a:r>
                <a:rPr lang="fr-BE" sz="3200" b="1" dirty="0">
                  <a:solidFill>
                    <a:schemeClr val="accent1">
                      <a:lumMod val="50000"/>
                    </a:schemeClr>
                  </a:solidFill>
                </a:rPr>
                <a:t>incident de protection </a:t>
              </a:r>
              <a:r>
                <a:rPr lang="fr-BE" sz="3200" dirty="0">
                  <a:solidFill>
                    <a:schemeClr val="accent1">
                      <a:lumMod val="50000"/>
                    </a:schemeClr>
                  </a:solidFill>
                </a:rPr>
                <a:t>avant, au cours ou après la distribution.</a:t>
              </a:r>
            </a:p>
          </p:txBody>
        </p:sp>
        <p:sp>
          <p:nvSpPr>
            <p:cNvPr id="50" name="Ellipse 49"/>
            <p:cNvSpPr/>
            <p:nvPr/>
          </p:nvSpPr>
          <p:spPr>
            <a:xfrm>
              <a:off x="20903702" y="11754133"/>
              <a:ext cx="6170033" cy="6207035"/>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ZoneTexte 22"/>
          <p:cNvSpPr txBox="1"/>
          <p:nvPr/>
        </p:nvSpPr>
        <p:spPr>
          <a:xfrm>
            <a:off x="21623716" y="8192136"/>
            <a:ext cx="7007507" cy="3046988"/>
          </a:xfrm>
          <a:prstGeom prst="rect">
            <a:avLst/>
          </a:prstGeom>
          <a:noFill/>
        </p:spPr>
        <p:txBody>
          <a:bodyPr wrap="square" rtlCol="0">
            <a:spAutoFit/>
          </a:bodyPr>
          <a:lstStyle/>
          <a:p>
            <a:pPr algn="ctr"/>
            <a:r>
              <a:rPr lang="fr-FR" sz="4800" b="1" dirty="0">
                <a:solidFill>
                  <a:srgbClr val="92D050"/>
                </a:solidFill>
              </a:rPr>
              <a:t>97% </a:t>
            </a:r>
            <a:r>
              <a:rPr lang="fr-FR" sz="4800" b="1" dirty="0">
                <a:solidFill>
                  <a:srgbClr val="1C3768"/>
                </a:solidFill>
              </a:rPr>
              <a:t>des ménages connaissaient les critères de sélection des bénéficiaires</a:t>
            </a:r>
            <a:endParaRPr lang="en-US" sz="4800" b="1" dirty="0">
              <a:solidFill>
                <a:srgbClr val="1C3768"/>
              </a:solidFill>
            </a:endParaRPr>
          </a:p>
        </p:txBody>
      </p:sp>
      <p:grpSp>
        <p:nvGrpSpPr>
          <p:cNvPr id="75" name="Groupe 74"/>
          <p:cNvGrpSpPr/>
          <p:nvPr/>
        </p:nvGrpSpPr>
        <p:grpSpPr>
          <a:xfrm>
            <a:off x="234247" y="17008635"/>
            <a:ext cx="4655831" cy="3817531"/>
            <a:chOff x="2093" y="12822664"/>
            <a:chExt cx="4655831" cy="3817531"/>
          </a:xfrm>
        </p:grpSpPr>
        <p:pic>
          <p:nvPicPr>
            <p:cNvPr id="25" name="Image 24"/>
            <p:cNvPicPr>
              <a:picLocks noChangeAspect="1"/>
            </p:cNvPicPr>
            <p:nvPr/>
          </p:nvPicPr>
          <p:blipFill rotWithShape="1">
            <a:blip r:embed="rId6" cstate="print">
              <a:duotone>
                <a:schemeClr val="accent5">
                  <a:shade val="45000"/>
                  <a:satMod val="135000"/>
                </a:schemeClr>
                <a:prstClr val="white"/>
              </a:duotone>
              <a:extLst>
                <a:ext uri="{28A0092B-C50C-407E-A947-70E740481C1C}">
                  <a14:useLocalDpi xmlns:a14="http://schemas.microsoft.com/office/drawing/2010/main" val="0"/>
                </a:ext>
              </a:extLst>
            </a:blip>
            <a:srcRect l="5275" r="5689" b="13022"/>
            <a:stretch/>
          </p:blipFill>
          <p:spPr>
            <a:xfrm>
              <a:off x="2093" y="12822664"/>
              <a:ext cx="912233" cy="891148"/>
            </a:xfrm>
            <a:prstGeom prst="rect">
              <a:avLst/>
            </a:prstGeom>
          </p:spPr>
        </p:pic>
        <p:sp>
          <p:nvSpPr>
            <p:cNvPr id="29" name="ZoneTexte 28"/>
            <p:cNvSpPr txBox="1"/>
            <p:nvPr/>
          </p:nvSpPr>
          <p:spPr>
            <a:xfrm>
              <a:off x="943511" y="12975850"/>
              <a:ext cx="3573151" cy="1077218"/>
            </a:xfrm>
            <a:prstGeom prst="rect">
              <a:avLst/>
            </a:prstGeom>
            <a:noFill/>
          </p:spPr>
          <p:txBody>
            <a:bodyPr wrap="square" rtlCol="0">
              <a:spAutoFit/>
            </a:bodyPr>
            <a:lstStyle/>
            <a:p>
              <a:pPr algn="just"/>
              <a:r>
                <a:rPr lang="fr-FR" sz="3200" b="1" dirty="0">
                  <a:solidFill>
                    <a:srgbClr val="1C3768"/>
                  </a:solidFill>
                </a:rPr>
                <a:t>Distance moyenne parcourue: </a:t>
              </a:r>
              <a:r>
                <a:rPr lang="fr-FR" sz="3200" b="1" dirty="0">
                  <a:solidFill>
                    <a:srgbClr val="00B050"/>
                  </a:solidFill>
                </a:rPr>
                <a:t>0,58 km</a:t>
              </a:r>
              <a:endParaRPr lang="en-US" sz="3200" b="1" dirty="0">
                <a:solidFill>
                  <a:srgbClr val="00B050"/>
                </a:solidFill>
              </a:endParaRPr>
            </a:p>
          </p:txBody>
        </p:sp>
        <p:pic>
          <p:nvPicPr>
            <p:cNvPr id="30" name="Image 29"/>
            <p:cNvPicPr>
              <a:picLocks noChangeAspect="1"/>
            </p:cNvPicPr>
            <p:nvPr/>
          </p:nvPicPr>
          <p:blipFill rotWithShape="1">
            <a:blip r:embed="rId7" cstate="print">
              <a:duotone>
                <a:schemeClr val="accent5">
                  <a:shade val="45000"/>
                  <a:satMod val="135000"/>
                </a:schemeClr>
                <a:prstClr val="white"/>
              </a:duotone>
              <a:extLst>
                <a:ext uri="{28A0092B-C50C-407E-A947-70E740481C1C}">
                  <a14:useLocalDpi xmlns:a14="http://schemas.microsoft.com/office/drawing/2010/main" val="0"/>
                </a:ext>
              </a:extLst>
            </a:blip>
            <a:srcRect l="7047" r="7109" b="13022"/>
            <a:stretch/>
          </p:blipFill>
          <p:spPr>
            <a:xfrm>
              <a:off x="128428" y="15224916"/>
              <a:ext cx="910800" cy="922838"/>
            </a:xfrm>
            <a:prstGeom prst="rect">
              <a:avLst/>
            </a:prstGeom>
          </p:spPr>
        </p:pic>
        <p:sp>
          <p:nvSpPr>
            <p:cNvPr id="54" name="ZoneTexte 53"/>
            <p:cNvSpPr txBox="1"/>
            <p:nvPr/>
          </p:nvSpPr>
          <p:spPr>
            <a:xfrm>
              <a:off x="1200426" y="15070535"/>
              <a:ext cx="3457498" cy="1569660"/>
            </a:xfrm>
            <a:prstGeom prst="rect">
              <a:avLst/>
            </a:prstGeom>
            <a:noFill/>
          </p:spPr>
          <p:txBody>
            <a:bodyPr wrap="square" rtlCol="0">
              <a:spAutoFit/>
            </a:bodyPr>
            <a:lstStyle/>
            <a:p>
              <a:pPr algn="just"/>
              <a:r>
                <a:rPr lang="fr-FR" sz="3200" b="1" dirty="0">
                  <a:solidFill>
                    <a:srgbClr val="1C3768"/>
                  </a:solidFill>
                </a:rPr>
                <a:t>Temps d’attente moyen sur le site: </a:t>
              </a:r>
              <a:r>
                <a:rPr lang="fr-FR" sz="3200" b="1" dirty="0">
                  <a:solidFill>
                    <a:srgbClr val="FF0000"/>
                  </a:solidFill>
                </a:rPr>
                <a:t>96 minutes</a:t>
              </a:r>
              <a:endParaRPr lang="en-US" sz="3200" b="1" dirty="0">
                <a:solidFill>
                  <a:srgbClr val="FF0000"/>
                </a:solidFill>
              </a:endParaRPr>
            </a:p>
          </p:txBody>
        </p:sp>
      </p:grpSp>
      <p:sp>
        <p:nvSpPr>
          <p:cNvPr id="33" name="Rectangle 32"/>
          <p:cNvSpPr/>
          <p:nvPr/>
        </p:nvSpPr>
        <p:spPr>
          <a:xfrm>
            <a:off x="1322310" y="14068040"/>
            <a:ext cx="27332084" cy="72000"/>
          </a:xfrm>
          <a:prstGeom prst="rect">
            <a:avLst/>
          </a:prstGeom>
          <a:solidFill>
            <a:schemeClr val="accent4">
              <a:lumMod val="20000"/>
              <a:lumOff val="80000"/>
            </a:schemeClr>
          </a:solidFill>
          <a:ln>
            <a:solidFill>
              <a:schemeClr val="accent4">
                <a:lumMod val="20000"/>
                <a:lumOff val="8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1012788" y="23997691"/>
            <a:ext cx="27332084" cy="72000"/>
          </a:xfrm>
          <a:prstGeom prst="rect">
            <a:avLst/>
          </a:prstGeom>
          <a:solidFill>
            <a:schemeClr val="accent4">
              <a:lumMod val="20000"/>
              <a:lumOff val="80000"/>
            </a:schemeClr>
          </a:solidFill>
          <a:ln>
            <a:solidFill>
              <a:schemeClr val="accent4">
                <a:lumMod val="20000"/>
                <a:lumOff val="8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e 73"/>
          <p:cNvGrpSpPr/>
          <p:nvPr/>
        </p:nvGrpSpPr>
        <p:grpSpPr>
          <a:xfrm>
            <a:off x="4064885" y="24417984"/>
            <a:ext cx="22602370" cy="6799074"/>
            <a:chOff x="1752136" y="19421422"/>
            <a:chExt cx="21981875" cy="4530422"/>
          </a:xfrm>
        </p:grpSpPr>
        <p:sp>
          <p:nvSpPr>
            <p:cNvPr id="73" name="Rectangle 72"/>
            <p:cNvSpPr/>
            <p:nvPr/>
          </p:nvSpPr>
          <p:spPr>
            <a:xfrm>
              <a:off x="17651315" y="21644747"/>
              <a:ext cx="3168869" cy="23034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18516643" y="19421422"/>
              <a:ext cx="3017357" cy="2688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e 56"/>
            <p:cNvGrpSpPr/>
            <p:nvPr/>
          </p:nvGrpSpPr>
          <p:grpSpPr>
            <a:xfrm>
              <a:off x="1752136" y="19438780"/>
              <a:ext cx="17406388" cy="4513064"/>
              <a:chOff x="1793318" y="4206238"/>
              <a:chExt cx="18364472" cy="4513064"/>
            </a:xfrm>
          </p:grpSpPr>
          <p:sp>
            <p:nvSpPr>
              <p:cNvPr id="58" name="Rectangle 57"/>
              <p:cNvSpPr/>
              <p:nvPr/>
            </p:nvSpPr>
            <p:spPr>
              <a:xfrm>
                <a:off x="4204538" y="6415852"/>
                <a:ext cx="3343290" cy="23034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4204538" y="4206238"/>
                <a:ext cx="3183439" cy="2688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à coins arrondis 59"/>
              <p:cNvSpPr/>
              <p:nvPr/>
            </p:nvSpPr>
            <p:spPr>
              <a:xfrm>
                <a:off x="6616786" y="4206240"/>
                <a:ext cx="13541004" cy="4513062"/>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Tous </a:t>
                </a:r>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ont affirmé que les articles distribués étaient disponibles localement,  et qu’ils n’avaient pas suffisamment d’argent pour s’en en procurer sans l’aide d’ACTED. </a:t>
                </a:r>
              </a:p>
              <a:p>
                <a:pPr lvl="0" algn="just"/>
                <a:endPar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endParaRPr>
              </a:p>
              <a:p>
                <a:pPr lvl="0" algn="just"/>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1% </a:t>
                </a:r>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des ménages (un ménage) ont affirmé avoir </a:t>
                </a:r>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revendu</a:t>
                </a:r>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 certains articles (soutien-gorge et serviettes hygiéniques) pour pouvoir acheter de la nourriture (montant moyen de revente de 2 250 FCFA).</a:t>
                </a:r>
              </a:p>
              <a:p>
                <a:pPr lvl="0" algn="just"/>
                <a:endPar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endParaRPr>
              </a:p>
              <a:p>
                <a:pPr lvl="0" algn="just"/>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100%</a:t>
                </a:r>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 des ménages ont indiqué avoir </a:t>
                </a:r>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reçu tous les articles </a:t>
                </a:r>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prévus au cours de la distribution.</a:t>
                </a:r>
              </a:p>
              <a:p>
                <a:pPr lvl="0" algn="just"/>
                <a:endPar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endParaRPr>
              </a:p>
              <a:p>
                <a:pPr lvl="0" algn="just"/>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Les ménages auraient aimé recevoir d’autres articles aussi</a:t>
                </a:r>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 </a:t>
                </a:r>
                <a:r>
                  <a:rPr lang="fr-FR" sz="3200"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essentiellement </a:t>
                </a:r>
                <a:r>
                  <a:rPr lang="fr-FR" sz="3200" b="1" dirty="0">
                    <a:solidFill>
                      <a:schemeClr val="accent1">
                        <a:lumMod val="50000"/>
                      </a:schemeClr>
                    </a:solidFill>
                    <a:latin typeface="Calibri Light" panose="020F0302020204030204" pitchFamily="34" charset="0"/>
                    <a:ea typeface="Calibri" panose="020F0502020204030204" pitchFamily="34" charset="0"/>
                    <a:cs typeface="Times New Roman" panose="02020603050405020304" pitchFamily="18" charset="0"/>
                  </a:rPr>
                  <a:t>des marmites et des bidons.</a:t>
                </a:r>
              </a:p>
            </p:txBody>
          </p:sp>
          <p:sp>
            <p:nvSpPr>
              <p:cNvPr id="61" name="Ellipse 60"/>
              <p:cNvSpPr/>
              <p:nvPr/>
            </p:nvSpPr>
            <p:spPr>
              <a:xfrm>
                <a:off x="1793318" y="4206239"/>
                <a:ext cx="5195421" cy="45130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Ellipse 67"/>
            <p:cNvSpPr/>
            <p:nvPr/>
          </p:nvSpPr>
          <p:spPr>
            <a:xfrm>
              <a:off x="18809638" y="19434540"/>
              <a:ext cx="4924373" cy="451365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e 2"/>
          <p:cNvGrpSpPr/>
          <p:nvPr/>
        </p:nvGrpSpPr>
        <p:grpSpPr>
          <a:xfrm>
            <a:off x="18387765" y="16994867"/>
            <a:ext cx="4419116" cy="4401336"/>
            <a:chOff x="18862465" y="13626354"/>
            <a:chExt cx="3180531" cy="2941076"/>
          </a:xfrm>
        </p:grpSpPr>
        <p:sp>
          <p:nvSpPr>
            <p:cNvPr id="2" name="Ellipse 1"/>
            <p:cNvSpPr/>
            <p:nvPr/>
          </p:nvSpPr>
          <p:spPr>
            <a:xfrm>
              <a:off x="18862465" y="13626354"/>
              <a:ext cx="3180531" cy="2941076"/>
            </a:xfrm>
            <a:prstGeom prst="ellipse">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Image 71" descr="C:\Users\HP ProBook\Downloads\noun_distribution_688824_1c3768.png"/>
            <p:cNvPicPr/>
            <p:nvPr/>
          </p:nvPicPr>
          <p:blipFill rotWithShape="1">
            <a:blip r:embed="rId8" cstate="print">
              <a:duotone>
                <a:schemeClr val="accent5">
                  <a:shade val="45000"/>
                  <a:satMod val="135000"/>
                </a:schemeClr>
                <a:prstClr val="white"/>
              </a:duotone>
              <a:extLst>
                <a:ext uri="{28A0092B-C50C-407E-A947-70E740481C1C}">
                  <a14:useLocalDpi xmlns:a14="http://schemas.microsoft.com/office/drawing/2010/main" val="0"/>
                </a:ext>
              </a:extLst>
            </a:blip>
            <a:srcRect t="4975" b="3295"/>
            <a:stretch/>
          </p:blipFill>
          <p:spPr bwMode="auto">
            <a:xfrm flipH="1">
              <a:off x="19412663" y="14064120"/>
              <a:ext cx="2206260" cy="2005375"/>
            </a:xfrm>
            <a:prstGeom prst="rect">
              <a:avLst/>
            </a:prstGeom>
            <a:noFill/>
            <a:ln>
              <a:noFill/>
            </a:ln>
            <a:extLst>
              <a:ext uri="{53640926-AAD7-44D8-BBD7-CCE9431645EC}">
                <a14:shadowObscured xmlns:a14="http://schemas.microsoft.com/office/drawing/2010/main"/>
              </a:ext>
            </a:extLst>
          </p:spPr>
        </p:pic>
      </p:grpSp>
      <p:sp>
        <p:nvSpPr>
          <p:cNvPr id="51" name="ZoneTexte 50"/>
          <p:cNvSpPr txBox="1"/>
          <p:nvPr/>
        </p:nvSpPr>
        <p:spPr>
          <a:xfrm>
            <a:off x="0" y="2821502"/>
            <a:ext cx="30240000" cy="2308324"/>
          </a:xfrm>
          <a:prstGeom prst="flowChartProcess">
            <a:avLst/>
          </a:prstGeom>
          <a:solidFill>
            <a:schemeClr val="bg1">
              <a:lumMod val="95000"/>
            </a:schemeClr>
          </a:solidFill>
          <a:ln>
            <a:solidFill>
              <a:schemeClr val="bg1">
                <a:lumMod val="95000"/>
              </a:schemeClr>
            </a:solidFill>
          </a:ln>
        </p:spPr>
        <p:txBody>
          <a:bodyPr wrap="square" rtlCol="0">
            <a:spAutoFit/>
          </a:bodyPr>
          <a:lstStyle/>
          <a:p>
            <a:pPr algn="just"/>
            <a:r>
              <a:rPr lang="fr-FR" sz="3600" dirty="0">
                <a:solidFill>
                  <a:schemeClr val="accent3">
                    <a:lumMod val="50000"/>
                  </a:schemeClr>
                </a:solidFill>
                <a:latin typeface="Calibri Light" panose="020F0302020204030204" pitchFamily="34" charset="0"/>
                <a:ea typeface="Calibri" panose="020F0502020204030204" pitchFamily="34" charset="0"/>
                <a:cs typeface="Times New Roman" panose="02020603050405020304" pitchFamily="18" charset="0"/>
              </a:rPr>
              <a:t>Suite à la distribution de kits WASH et de kits d’hygiène intime (KHI) réalisée du 15 au 28 mars 2019 auprès de 1908 ménages, l’équipe de Suivi-Evaluation d’ACTED a mené une enquête quantitative de satisfaction du 15 au 28 mars 2019 et de suivi du 24 au 28 mars 2019 auprès d’un échantillon aléatoire simple représentatif de 157 ménages afin de mesurer l’impact direct sur les bénéficiaires, rendre compte de leur satisfaction, et formuler des recommandations adaptées en vue des prochaines interventions. Les résultats sont résumés ici ; de plus amples informations/détails sont disponibles sur demande. </a:t>
            </a:r>
            <a:endParaRPr lang="fr-FR" sz="4000" dirty="0">
              <a:solidFill>
                <a:schemeClr val="accent3">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2" name="Ellipse 51"/>
          <p:cNvSpPr/>
          <p:nvPr/>
        </p:nvSpPr>
        <p:spPr>
          <a:xfrm>
            <a:off x="4856255" y="26584818"/>
            <a:ext cx="3188586" cy="3132358"/>
          </a:xfrm>
          <a:prstGeom prst="ellipse">
            <a:avLst/>
          </a:prstGeom>
          <a:blipFill rotWithShape="1">
            <a:blip r:embed="rId9">
              <a:duotone>
                <a:schemeClr val="accent5">
                  <a:shade val="45000"/>
                  <a:satMod val="135000"/>
                </a:schemeClr>
                <a:prstClr val="white"/>
              </a:duotone>
            </a:blip>
            <a:stretch>
              <a:fillRect/>
            </a:stretch>
          </a:blipFill>
          <a:ln>
            <a:solidFill>
              <a:schemeClr val="bg1">
                <a:lumMod val="85000"/>
              </a:schemeClr>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2" name="ZoneTexte 61"/>
          <p:cNvSpPr txBox="1"/>
          <p:nvPr/>
        </p:nvSpPr>
        <p:spPr>
          <a:xfrm>
            <a:off x="3868427" y="31740050"/>
            <a:ext cx="8714936" cy="769441"/>
          </a:xfrm>
          <a:prstGeom prst="rect">
            <a:avLst/>
          </a:prstGeom>
          <a:noFill/>
        </p:spPr>
        <p:txBody>
          <a:bodyPr wrap="square" rtlCol="0">
            <a:spAutoFit/>
          </a:bodyPr>
          <a:lstStyle/>
          <a:p>
            <a:pPr algn="ctr"/>
            <a:r>
              <a:rPr lang="fr-FR" sz="4400" b="1" dirty="0">
                <a:solidFill>
                  <a:srgbClr val="1C3768"/>
                </a:solidFill>
              </a:rPr>
              <a:t>Qualité des articles du kit WASH</a:t>
            </a:r>
            <a:endParaRPr lang="en-US" sz="4400" b="1" dirty="0">
              <a:solidFill>
                <a:srgbClr val="1C3768"/>
              </a:solidFill>
            </a:endParaRPr>
          </a:p>
        </p:txBody>
      </p:sp>
      <p:sp>
        <p:nvSpPr>
          <p:cNvPr id="63" name="ZoneTexte 62"/>
          <p:cNvSpPr txBox="1"/>
          <p:nvPr/>
        </p:nvSpPr>
        <p:spPr>
          <a:xfrm>
            <a:off x="271405" y="25611840"/>
            <a:ext cx="3752193" cy="5078313"/>
          </a:xfrm>
          <a:prstGeom prst="rect">
            <a:avLst/>
          </a:prstGeom>
          <a:solidFill>
            <a:schemeClr val="bg1">
              <a:lumMod val="95000"/>
              <a:alpha val="15000"/>
            </a:schemeClr>
          </a:solidFill>
        </p:spPr>
        <p:txBody>
          <a:bodyPr wrap="square" rtlCol="0">
            <a:spAutoFit/>
          </a:bodyPr>
          <a:lstStyle/>
          <a:p>
            <a:pPr algn="ctr"/>
            <a:r>
              <a:rPr lang="fr-FR" sz="3600" b="1" dirty="0">
                <a:solidFill>
                  <a:srgbClr val="FF0000"/>
                </a:solidFill>
              </a:rPr>
              <a:t>Seuls respectivement 22% et 1% </a:t>
            </a:r>
            <a:r>
              <a:rPr lang="fr-FR" sz="3600" b="1" dirty="0">
                <a:solidFill>
                  <a:srgbClr val="1C3768"/>
                </a:solidFill>
              </a:rPr>
              <a:t>des ménages connaissaient à l’avance le contenu du kit WASH et du kit KHI qu’ils allaient recevoir</a:t>
            </a:r>
            <a:endParaRPr lang="en-US" sz="3600" b="1" dirty="0">
              <a:solidFill>
                <a:srgbClr val="1C3768"/>
              </a:solidFill>
            </a:endParaRPr>
          </a:p>
        </p:txBody>
      </p:sp>
      <p:sp>
        <p:nvSpPr>
          <p:cNvPr id="64" name="ZoneTexte 63"/>
          <p:cNvSpPr txBox="1"/>
          <p:nvPr/>
        </p:nvSpPr>
        <p:spPr>
          <a:xfrm>
            <a:off x="26463879" y="26442837"/>
            <a:ext cx="3752193" cy="3416320"/>
          </a:xfrm>
          <a:prstGeom prst="rect">
            <a:avLst/>
          </a:prstGeom>
          <a:solidFill>
            <a:schemeClr val="bg1">
              <a:lumMod val="95000"/>
              <a:alpha val="15000"/>
            </a:schemeClr>
          </a:solidFill>
        </p:spPr>
        <p:txBody>
          <a:bodyPr wrap="square" rtlCol="0">
            <a:spAutoFit/>
          </a:bodyPr>
          <a:lstStyle/>
          <a:p>
            <a:pPr algn="ctr"/>
            <a:r>
              <a:rPr lang="fr-FR" sz="3600" b="1" dirty="0">
                <a:solidFill>
                  <a:srgbClr val="00B050"/>
                </a:solidFill>
              </a:rPr>
              <a:t>72% </a:t>
            </a:r>
            <a:r>
              <a:rPr lang="fr-FR" sz="3600" b="1" dirty="0">
                <a:solidFill>
                  <a:srgbClr val="1C3768"/>
                </a:solidFill>
              </a:rPr>
              <a:t>des ménages ont affirmé que les articles reçus ont répondu aux besoins de leur ménage</a:t>
            </a:r>
            <a:endParaRPr lang="en-US" sz="3600" b="1" dirty="0">
              <a:solidFill>
                <a:srgbClr val="1C3768"/>
              </a:solidFill>
            </a:endParaRPr>
          </a:p>
        </p:txBody>
      </p:sp>
      <p:grpSp>
        <p:nvGrpSpPr>
          <p:cNvPr id="47" name="Groupe 46"/>
          <p:cNvGrpSpPr/>
          <p:nvPr/>
        </p:nvGrpSpPr>
        <p:grpSpPr>
          <a:xfrm>
            <a:off x="22282850" y="26325023"/>
            <a:ext cx="3358813" cy="3378703"/>
            <a:chOff x="20134047" y="26234737"/>
            <a:chExt cx="3358813" cy="3378703"/>
          </a:xfrm>
        </p:grpSpPr>
        <p:pic>
          <p:nvPicPr>
            <p:cNvPr id="65" name="Image 64"/>
            <p:cNvPicPr>
              <a:picLocks noChangeAspect="1"/>
            </p:cNvPicPr>
            <p:nvPr/>
          </p:nvPicPr>
          <p:blipFill rotWithShape="1">
            <a:blip r:embed="rId10">
              <a:extLst>
                <a:ext uri="{28A0092B-C50C-407E-A947-70E740481C1C}">
                  <a14:useLocalDpi xmlns:a14="http://schemas.microsoft.com/office/drawing/2010/main" val="0"/>
                </a:ext>
              </a:extLst>
            </a:blip>
            <a:srcRect l="5202" t="12191" r="5880" b="24904"/>
            <a:stretch/>
          </p:blipFill>
          <p:spPr>
            <a:xfrm>
              <a:off x="20146601" y="26746695"/>
              <a:ext cx="3346259" cy="2367301"/>
            </a:xfrm>
            <a:prstGeom prst="rect">
              <a:avLst/>
            </a:prstGeom>
          </p:spPr>
        </p:pic>
        <p:sp>
          <p:nvSpPr>
            <p:cNvPr id="66" name="Ellipse 65"/>
            <p:cNvSpPr/>
            <p:nvPr/>
          </p:nvSpPr>
          <p:spPr>
            <a:xfrm>
              <a:off x="20134047" y="26234737"/>
              <a:ext cx="3344254" cy="337870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7" name="Image 66"/>
          <p:cNvPicPr>
            <a:picLocks noChangeAspect="1"/>
          </p:cNvPicPr>
          <p:nvPr/>
        </p:nvPicPr>
        <p:blipFill>
          <a:blip r:embed="rId11"/>
          <a:stretch>
            <a:fillRect/>
          </a:stretch>
        </p:blipFill>
        <p:spPr>
          <a:xfrm>
            <a:off x="26667255" y="-8734"/>
            <a:ext cx="2877323" cy="2740311"/>
          </a:xfrm>
          <a:prstGeom prst="rect">
            <a:avLst/>
          </a:prstGeom>
        </p:spPr>
      </p:pic>
      <p:graphicFrame>
        <p:nvGraphicFramePr>
          <p:cNvPr id="77" name="Graphique 76"/>
          <p:cNvGraphicFramePr>
            <a:graphicFrameLocks/>
          </p:cNvGraphicFramePr>
          <p:nvPr>
            <p:extLst>
              <p:ext uri="{D42A27DB-BD31-4B8C-83A1-F6EECF244321}">
                <p14:modId xmlns:p14="http://schemas.microsoft.com/office/powerpoint/2010/main" val="2983708755"/>
              </p:ext>
            </p:extLst>
          </p:nvPr>
        </p:nvGraphicFramePr>
        <p:xfrm>
          <a:off x="15844797" y="32652439"/>
          <a:ext cx="14434337" cy="5269565"/>
        </p:xfrm>
        <a:graphic>
          <a:graphicData uri="http://schemas.openxmlformats.org/drawingml/2006/chart">
            <c:chart xmlns:c="http://schemas.openxmlformats.org/drawingml/2006/chart" xmlns:r="http://schemas.openxmlformats.org/officeDocument/2006/relationships" r:id="rId12"/>
          </a:graphicData>
        </a:graphic>
      </p:graphicFrame>
      <p:sp>
        <p:nvSpPr>
          <p:cNvPr id="78" name="ZoneTexte 77"/>
          <p:cNvSpPr txBox="1"/>
          <p:nvPr/>
        </p:nvSpPr>
        <p:spPr>
          <a:xfrm>
            <a:off x="19801551" y="31739553"/>
            <a:ext cx="6695491" cy="769441"/>
          </a:xfrm>
          <a:prstGeom prst="rect">
            <a:avLst/>
          </a:prstGeom>
          <a:noFill/>
        </p:spPr>
        <p:txBody>
          <a:bodyPr wrap="square" rtlCol="0">
            <a:spAutoFit/>
          </a:bodyPr>
          <a:lstStyle/>
          <a:p>
            <a:pPr algn="ctr"/>
            <a:r>
              <a:rPr lang="fr-FR" sz="4400" b="1" dirty="0">
                <a:solidFill>
                  <a:srgbClr val="1C3768"/>
                </a:solidFill>
              </a:rPr>
              <a:t>Qualité des articles du KHI</a:t>
            </a:r>
            <a:endParaRPr lang="en-US" sz="4400" b="1" dirty="0">
              <a:solidFill>
                <a:srgbClr val="1C3768"/>
              </a:solidFill>
            </a:endParaRPr>
          </a:p>
        </p:txBody>
      </p:sp>
      <p:sp>
        <p:nvSpPr>
          <p:cNvPr id="79" name="Rectangle à coins arrondis 78"/>
          <p:cNvSpPr/>
          <p:nvPr/>
        </p:nvSpPr>
        <p:spPr>
          <a:xfrm>
            <a:off x="2147501" y="38753000"/>
            <a:ext cx="22992072" cy="312600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i="1" dirty="0">
                <a:solidFill>
                  <a:schemeClr val="tx1">
                    <a:lumMod val="50000"/>
                    <a:lumOff val="50000"/>
                  </a:schemeClr>
                </a:solidFill>
              </a:rPr>
              <a:t>78% des ménages bénéficiaires ne connaissaient pas à l’avance le contenu des kits distribués; en effet, dû au délai imparti (temps très court pour l’organisation de la distribution), ces sensibilisations qui devaient être organisées bien en amont de la distribution n’ont été réalisées que le jour même, au moment des distributions. De ce fait, plusieurs ménages n’ont pas eu l’information à l’avance. </a:t>
            </a:r>
          </a:p>
        </p:txBody>
      </p:sp>
      <p:graphicFrame>
        <p:nvGraphicFramePr>
          <p:cNvPr id="84" name="Graphique 83"/>
          <p:cNvGraphicFramePr>
            <a:graphicFrameLocks/>
          </p:cNvGraphicFramePr>
          <p:nvPr>
            <p:extLst>
              <p:ext uri="{D42A27DB-BD31-4B8C-83A1-F6EECF244321}">
                <p14:modId xmlns:p14="http://schemas.microsoft.com/office/powerpoint/2010/main" val="2706637242"/>
              </p:ext>
            </p:extLst>
          </p:nvPr>
        </p:nvGraphicFramePr>
        <p:xfrm>
          <a:off x="23779730" y="15326673"/>
          <a:ext cx="6109720" cy="5558646"/>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85" name="Graphique 84"/>
          <p:cNvGraphicFramePr>
            <a:graphicFrameLocks/>
          </p:cNvGraphicFramePr>
          <p:nvPr>
            <p:extLst>
              <p:ext uri="{D42A27DB-BD31-4B8C-83A1-F6EECF244321}">
                <p14:modId xmlns:p14="http://schemas.microsoft.com/office/powerpoint/2010/main" val="1458796332"/>
              </p:ext>
            </p:extLst>
          </p:nvPr>
        </p:nvGraphicFramePr>
        <p:xfrm>
          <a:off x="1012788" y="32508993"/>
          <a:ext cx="14929242" cy="5607049"/>
        </p:xfrm>
        <a:graphic>
          <a:graphicData uri="http://schemas.openxmlformats.org/drawingml/2006/chart">
            <c:chart xmlns:c="http://schemas.openxmlformats.org/drawingml/2006/chart" xmlns:r="http://schemas.openxmlformats.org/officeDocument/2006/relationships" r:id="rId14"/>
          </a:graphicData>
        </a:graphic>
      </p:graphicFrame>
    </p:spTree>
    <p:extLst>
      <p:ext uri="{BB962C8B-B14F-4D97-AF65-F5344CB8AC3E}">
        <p14:creationId xmlns:p14="http://schemas.microsoft.com/office/powerpoint/2010/main" val="35711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5549479" y="38658496"/>
            <a:ext cx="4729655" cy="4145267"/>
          </a:xfrm>
          <a:prstGeom prst="rect">
            <a:avLst/>
          </a:prstGeom>
        </p:spPr>
      </p:pic>
      <p:sp>
        <p:nvSpPr>
          <p:cNvPr id="11" name="ZoneTexte 10"/>
          <p:cNvSpPr txBox="1"/>
          <p:nvPr/>
        </p:nvSpPr>
        <p:spPr>
          <a:xfrm>
            <a:off x="25869233" y="39161456"/>
            <a:ext cx="4725734" cy="2062103"/>
          </a:xfrm>
          <a:prstGeom prst="rect">
            <a:avLst/>
          </a:prstGeom>
          <a:noFill/>
        </p:spPr>
        <p:txBody>
          <a:bodyPr wrap="square" rtlCol="0">
            <a:spAutoFit/>
          </a:bodyPr>
          <a:lstStyle/>
          <a:p>
            <a:r>
              <a:rPr lang="fr-FR" sz="3600" b="1" dirty="0">
                <a:solidFill>
                  <a:srgbClr val="1C3768"/>
                </a:solidFill>
                <a:latin typeface="Arial" panose="020B0604020202020204" pitchFamily="34" charset="0"/>
                <a:cs typeface="Arial" panose="020B0604020202020204" pitchFamily="34" charset="0"/>
              </a:rPr>
              <a:t>ACTED en RDC</a:t>
            </a:r>
          </a:p>
          <a:p>
            <a:r>
              <a:rPr lang="fr-FR" sz="3200" dirty="0">
                <a:solidFill>
                  <a:srgbClr val="1C3768"/>
                </a:solidFill>
                <a:latin typeface="Arial" panose="020B0604020202020204" pitchFamily="34" charset="0"/>
                <a:cs typeface="Arial" panose="020B0604020202020204" pitchFamily="34" charset="0"/>
              </a:rPr>
              <a:t>Haby Sy Savané</a:t>
            </a:r>
          </a:p>
          <a:p>
            <a:r>
              <a:rPr lang="fr-FR" sz="2000"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t>Responsable Suivi et Evaluation</a:t>
            </a:r>
          </a:p>
          <a:p>
            <a:r>
              <a:rPr lang="en-US" sz="2000" dirty="0">
                <a:solidFill>
                  <a:srgbClr val="1C3768"/>
                </a:solidFill>
                <a:latin typeface="Arial" panose="020B0604020202020204" pitchFamily="34" charset="0"/>
                <a:cs typeface="Arial" panose="020B0604020202020204" pitchFamily="34" charset="0"/>
              </a:rPr>
              <a:t>Kinshasa </a:t>
            </a:r>
          </a:p>
          <a:p>
            <a:r>
              <a:rPr lang="en-US" sz="2000" dirty="0">
                <a:solidFill>
                  <a:srgbClr val="1C3768"/>
                </a:solidFill>
                <a:latin typeface="Arial" panose="020B0604020202020204" pitchFamily="34" charset="0"/>
                <a:cs typeface="Arial" panose="020B0604020202020204" pitchFamily="34" charset="0"/>
              </a:rPr>
              <a:t>haby.sy-savane@acted.org</a:t>
            </a:r>
            <a:endParaRPr lang="fr-FR" sz="2000" dirty="0">
              <a:solidFill>
                <a:srgbClr val="1C3768"/>
              </a:solidFill>
              <a:latin typeface="Arial" panose="020B0604020202020204" pitchFamily="34" charset="0"/>
              <a:cs typeface="Arial" panose="020B0604020202020204" pitchFamily="34" charset="0"/>
            </a:endParaRPr>
          </a:p>
        </p:txBody>
      </p:sp>
      <p:graphicFrame>
        <p:nvGraphicFramePr>
          <p:cNvPr id="36" name="Diagramme 35"/>
          <p:cNvGraphicFramePr/>
          <p:nvPr>
            <p:extLst>
              <p:ext uri="{D42A27DB-BD31-4B8C-83A1-F6EECF244321}">
                <p14:modId xmlns:p14="http://schemas.microsoft.com/office/powerpoint/2010/main" val="3737789636"/>
              </p:ext>
            </p:extLst>
          </p:nvPr>
        </p:nvGraphicFramePr>
        <p:xfrm>
          <a:off x="8047360" y="23601209"/>
          <a:ext cx="19710075" cy="104863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42" name="Groupe 41"/>
          <p:cNvGrpSpPr/>
          <p:nvPr/>
        </p:nvGrpSpPr>
        <p:grpSpPr>
          <a:xfrm>
            <a:off x="788868" y="25260243"/>
            <a:ext cx="7274663" cy="7205153"/>
            <a:chOff x="0" y="0"/>
            <a:chExt cx="1557674" cy="1621472"/>
          </a:xfrm>
        </p:grpSpPr>
        <p:pic>
          <p:nvPicPr>
            <p:cNvPr id="43" name="Image 42" descr="C:\Users\HP ProBook\Downloads\noun_undefined_1626434_1c3768.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6225" y="285750"/>
              <a:ext cx="912495" cy="957580"/>
            </a:xfrm>
            <a:prstGeom prst="rect">
              <a:avLst/>
            </a:prstGeom>
            <a:noFill/>
            <a:ln>
              <a:noFill/>
            </a:ln>
          </p:spPr>
        </p:pic>
        <p:sp>
          <p:nvSpPr>
            <p:cNvPr id="44" name="Ellipse 43"/>
            <p:cNvSpPr/>
            <p:nvPr/>
          </p:nvSpPr>
          <p:spPr>
            <a:xfrm>
              <a:off x="0" y="0"/>
              <a:ext cx="1557674" cy="1621472"/>
            </a:xfrm>
            <a:prstGeom prst="ellipse">
              <a:avLst/>
            </a:prstGeom>
            <a:noFill/>
            <a:ln>
              <a:solidFill>
                <a:srgbClr val="1C3768"/>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sp>
        <p:nvSpPr>
          <p:cNvPr id="33" name="Rectangle 32"/>
          <p:cNvSpPr/>
          <p:nvPr/>
        </p:nvSpPr>
        <p:spPr>
          <a:xfrm>
            <a:off x="1395411" y="35039884"/>
            <a:ext cx="27332084" cy="72000"/>
          </a:xfrm>
          <a:prstGeom prst="rect">
            <a:avLst/>
          </a:prstGeom>
          <a:solidFill>
            <a:schemeClr val="accent4">
              <a:lumMod val="20000"/>
              <a:lumOff val="80000"/>
            </a:schemeClr>
          </a:solidFill>
          <a:ln>
            <a:solidFill>
              <a:schemeClr val="accent4">
                <a:lumMod val="20000"/>
                <a:lumOff val="8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Zone de texte 1"/>
          <p:cNvSpPr txBox="1"/>
          <p:nvPr/>
        </p:nvSpPr>
        <p:spPr>
          <a:xfrm>
            <a:off x="405993" y="23639880"/>
            <a:ext cx="8040414" cy="7862657"/>
          </a:xfrm>
          <a:prstGeom prst="rect">
            <a:avLst/>
          </a:prstGeom>
          <a:noFill/>
          <a:ln>
            <a:noFill/>
          </a:ln>
          <a:effectLst/>
        </p:spPr>
        <p:txBody>
          <a:bodyPr rot="0" spcFirstLastPara="1" vert="horz" wrap="none" lIns="91440" tIns="45720" rIns="91440" bIns="45720" numCol="1" spcCol="0" rtlCol="0" fromWordArt="0" anchor="t" anchorCtr="0" forceAA="0" compatLnSpc="1">
            <a:prstTxWarp prst="textArchUp">
              <a:avLst>
                <a:gd name="adj" fmla="val 10800000"/>
              </a:avLst>
            </a:prstTxWarp>
            <a:noAutofit/>
          </a:bodyPr>
          <a:lstStyle/>
          <a:p>
            <a:pPr algn="ctr">
              <a:lnSpc>
                <a:spcPct val="107000"/>
              </a:lnSpc>
              <a:spcAft>
                <a:spcPts val="800"/>
              </a:spcAft>
            </a:pPr>
            <a:r>
              <a:rPr lang="fr-FR" sz="7200" b="1" dirty="0">
                <a:ln>
                  <a:noFill/>
                </a:ln>
                <a:solidFill>
                  <a:srgbClr val="FFC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rPr>
              <a:t>Recommandations</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p:nvPr/>
        </p:nvSpPr>
        <p:spPr>
          <a:xfrm>
            <a:off x="1395411" y="22108437"/>
            <a:ext cx="27332084" cy="72000"/>
          </a:xfrm>
          <a:prstGeom prst="rect">
            <a:avLst/>
          </a:prstGeom>
          <a:solidFill>
            <a:schemeClr val="accent4">
              <a:lumMod val="20000"/>
              <a:lumOff val="80000"/>
            </a:schemeClr>
          </a:solidFill>
          <a:ln>
            <a:solidFill>
              <a:schemeClr val="accent4">
                <a:lumMod val="20000"/>
                <a:lumOff val="8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e 2"/>
          <p:cNvGrpSpPr/>
          <p:nvPr/>
        </p:nvGrpSpPr>
        <p:grpSpPr>
          <a:xfrm>
            <a:off x="3535895" y="3524055"/>
            <a:ext cx="23183391" cy="6412601"/>
            <a:chOff x="3535895" y="3524055"/>
            <a:chExt cx="23183391" cy="6412601"/>
          </a:xfrm>
        </p:grpSpPr>
        <p:grpSp>
          <p:nvGrpSpPr>
            <p:cNvPr id="18" name="Groupe 17"/>
            <p:cNvGrpSpPr/>
            <p:nvPr/>
          </p:nvGrpSpPr>
          <p:grpSpPr>
            <a:xfrm>
              <a:off x="3535895" y="3524055"/>
              <a:ext cx="23183391" cy="6412601"/>
              <a:chOff x="1752136" y="19421422"/>
              <a:chExt cx="21833400" cy="4530422"/>
            </a:xfrm>
          </p:grpSpPr>
          <p:sp>
            <p:nvSpPr>
              <p:cNvPr id="20" name="Rectangle 19"/>
              <p:cNvSpPr/>
              <p:nvPr/>
            </p:nvSpPr>
            <p:spPr>
              <a:xfrm>
                <a:off x="17651315" y="21644747"/>
                <a:ext cx="3168869" cy="23034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8516643" y="19421422"/>
                <a:ext cx="3017357" cy="2688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e 21"/>
              <p:cNvGrpSpPr/>
              <p:nvPr/>
            </p:nvGrpSpPr>
            <p:grpSpPr>
              <a:xfrm>
                <a:off x="1752136" y="19438767"/>
                <a:ext cx="17294429" cy="4513077"/>
                <a:chOff x="1793318" y="4206225"/>
                <a:chExt cx="18246351" cy="4513077"/>
              </a:xfrm>
            </p:grpSpPr>
            <p:sp>
              <p:nvSpPr>
                <p:cNvPr id="24" name="Rectangle 23"/>
                <p:cNvSpPr/>
                <p:nvPr/>
              </p:nvSpPr>
              <p:spPr>
                <a:xfrm>
                  <a:off x="4204538" y="6415852"/>
                  <a:ext cx="3343290" cy="23034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204538" y="4206238"/>
                  <a:ext cx="3183439" cy="26884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à coins arrondis 25"/>
                <p:cNvSpPr/>
                <p:nvPr/>
              </p:nvSpPr>
              <p:spPr>
                <a:xfrm>
                  <a:off x="6616786" y="4206225"/>
                  <a:ext cx="13422883" cy="451305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CA" sz="3200" b="1" dirty="0">
                      <a:solidFill>
                        <a:srgbClr val="00B050"/>
                      </a:solidFill>
                    </a:rPr>
                    <a:t>Aucun</a:t>
                  </a:r>
                  <a:r>
                    <a:rPr lang="fr-CA" sz="3200" dirty="0">
                      <a:solidFill>
                        <a:srgbClr val="00B050"/>
                      </a:solidFill>
                    </a:rPr>
                    <a:t> </a:t>
                  </a:r>
                  <a:r>
                    <a:rPr lang="fr-CA" sz="3200" dirty="0">
                      <a:solidFill>
                        <a:srgbClr val="1C3768"/>
                      </a:solidFill>
                    </a:rPr>
                    <a:t>des bénéficiaires présent lors des distributions n’a été</a:t>
                  </a:r>
                  <a:r>
                    <a:rPr lang="fr-CA" sz="3200" b="1" dirty="0">
                      <a:solidFill>
                        <a:srgbClr val="1C3768"/>
                      </a:solidFill>
                    </a:rPr>
                    <a:t> contraint de donner de l'argent </a:t>
                  </a:r>
                  <a:r>
                    <a:rPr lang="fr-CA" sz="3200" dirty="0">
                      <a:solidFill>
                        <a:srgbClr val="1C3768"/>
                      </a:solidFill>
                    </a:rPr>
                    <a:t>à quelqu’un pour participer à la distribution.</a:t>
                  </a:r>
                </a:p>
                <a:p>
                  <a:pPr lvl="0" algn="just"/>
                  <a:endParaRPr lang="fr-FR" sz="3200" i="1" dirty="0">
                    <a:solidFill>
                      <a:srgbClr val="FF0000"/>
                    </a:solidFill>
                    <a:ea typeface="Calibri" panose="020F0502020204030204" pitchFamily="34" charset="0"/>
                    <a:cs typeface="Times New Roman" panose="02020603050405020304" pitchFamily="18" charset="0"/>
                  </a:endParaRPr>
                </a:p>
                <a:p>
                  <a:pPr lvl="0" algn="just"/>
                  <a:r>
                    <a:rPr lang="fr-FR" sz="3200" b="1" dirty="0">
                      <a:solidFill>
                        <a:schemeClr val="accent1">
                          <a:lumMod val="50000"/>
                        </a:schemeClr>
                      </a:solidFill>
                      <a:ea typeface="Calibri" panose="020F0502020204030204" pitchFamily="34" charset="0"/>
                      <a:cs typeface="Times New Roman" panose="02020603050405020304" pitchFamily="18" charset="0"/>
                    </a:rPr>
                    <a:t>100% </a:t>
                  </a:r>
                  <a:r>
                    <a:rPr lang="fr-FR" sz="3200" dirty="0">
                      <a:solidFill>
                        <a:schemeClr val="accent1">
                          <a:lumMod val="50000"/>
                        </a:schemeClr>
                      </a:solidFill>
                      <a:ea typeface="Calibri" panose="020F0502020204030204" pitchFamily="34" charset="0"/>
                      <a:cs typeface="Times New Roman" panose="02020603050405020304" pitchFamily="18" charset="0"/>
                    </a:rPr>
                    <a:t>ont indiqué n’avoir reçu aucune pression externe suite à leur participation à la distribution.</a:t>
                  </a:r>
                </a:p>
                <a:p>
                  <a:pPr lvl="0" algn="just"/>
                  <a:endParaRPr lang="fr-FR" sz="3200" b="1" dirty="0">
                    <a:solidFill>
                      <a:schemeClr val="accent1">
                        <a:lumMod val="50000"/>
                      </a:schemeClr>
                    </a:solidFill>
                    <a:ea typeface="Calibri" panose="020F0502020204030204" pitchFamily="34" charset="0"/>
                    <a:cs typeface="Times New Roman" panose="02020603050405020304" pitchFamily="18" charset="0"/>
                  </a:endParaRPr>
                </a:p>
                <a:p>
                  <a:pPr algn="just"/>
                  <a:r>
                    <a:rPr lang="fr-FR" sz="3200" b="1" dirty="0">
                      <a:solidFill>
                        <a:schemeClr val="accent1">
                          <a:lumMod val="50000"/>
                        </a:schemeClr>
                      </a:solidFill>
                      <a:ea typeface="Calibri" panose="020F0502020204030204" pitchFamily="34" charset="0"/>
                      <a:cs typeface="Times New Roman" panose="02020603050405020304" pitchFamily="18" charset="0"/>
                    </a:rPr>
                    <a:t>98% </a:t>
                  </a:r>
                  <a:r>
                    <a:rPr lang="fr-FR" sz="3200" dirty="0">
                      <a:solidFill>
                        <a:schemeClr val="accent1">
                          <a:lumMod val="50000"/>
                        </a:schemeClr>
                      </a:solidFill>
                    </a:rPr>
                    <a:t>ont déclaré se sentir à l’aise pour formuler une plainte ou une suggestion sur ACTED, ses programmes et ses employés. Néanmoins, </a:t>
                  </a:r>
                  <a:r>
                    <a:rPr lang="en-US" sz="3200" b="1" dirty="0">
                      <a:solidFill>
                        <a:schemeClr val="accent1">
                          <a:lumMod val="50000"/>
                        </a:schemeClr>
                      </a:solidFill>
                    </a:rPr>
                    <a:t>2% </a:t>
                  </a:r>
                  <a:r>
                    <a:rPr lang="en-US" sz="3200" dirty="0">
                      <a:solidFill>
                        <a:schemeClr val="accent1">
                          <a:lumMod val="50000"/>
                        </a:schemeClr>
                      </a:solidFill>
                    </a:rPr>
                    <a:t>des ménages bénéficiaires ont fait remarquer qu’ils ne se sentaient pas </a:t>
                  </a:r>
                  <a:r>
                    <a:rPr lang="en-US" sz="3200" dirty="0" err="1">
                      <a:solidFill>
                        <a:schemeClr val="accent1">
                          <a:lumMod val="50000"/>
                        </a:schemeClr>
                      </a:solidFill>
                    </a:rPr>
                    <a:t>en</a:t>
                  </a:r>
                  <a:r>
                    <a:rPr lang="en-US" sz="3200" dirty="0">
                      <a:solidFill>
                        <a:schemeClr val="accent1">
                          <a:lumMod val="50000"/>
                        </a:schemeClr>
                      </a:solidFill>
                    </a:rPr>
                    <a:t> </a:t>
                  </a:r>
                  <a:r>
                    <a:rPr lang="en-US" sz="3200" dirty="0" err="1">
                      <a:solidFill>
                        <a:schemeClr val="accent1">
                          <a:lumMod val="50000"/>
                        </a:schemeClr>
                      </a:solidFill>
                    </a:rPr>
                    <a:t>sécurité</a:t>
                  </a:r>
                  <a:r>
                    <a:rPr lang="en-US" sz="3200" dirty="0">
                      <a:solidFill>
                        <a:schemeClr val="accent1">
                          <a:lumMod val="50000"/>
                        </a:schemeClr>
                      </a:solidFill>
                    </a:rPr>
                    <a:t> pour déposer une plainte du fait qu’ils ne savent pas à qui s’adresser, de peur de représailles de la </a:t>
                  </a:r>
                  <a:r>
                    <a:rPr lang="en-US" sz="3200" dirty="0" err="1">
                      <a:solidFill>
                        <a:schemeClr val="accent1">
                          <a:lumMod val="50000"/>
                        </a:schemeClr>
                      </a:solidFill>
                    </a:rPr>
                    <a:t>communauté</a:t>
                  </a:r>
                  <a:r>
                    <a:rPr lang="en-US" sz="3200" dirty="0">
                      <a:solidFill>
                        <a:schemeClr val="accent1">
                          <a:lumMod val="50000"/>
                        </a:schemeClr>
                      </a:solidFill>
                    </a:rPr>
                    <a:t>.</a:t>
                  </a:r>
                </a:p>
              </p:txBody>
            </p:sp>
            <p:sp>
              <p:nvSpPr>
                <p:cNvPr id="27" name="Ellipse 26"/>
                <p:cNvSpPr/>
                <p:nvPr/>
              </p:nvSpPr>
              <p:spPr>
                <a:xfrm>
                  <a:off x="1793318" y="4206239"/>
                  <a:ext cx="5195421" cy="4513063"/>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Ellipse 22"/>
              <p:cNvSpPr/>
              <p:nvPr/>
            </p:nvSpPr>
            <p:spPr>
              <a:xfrm>
                <a:off x="18661163" y="19434540"/>
                <a:ext cx="4924373" cy="451365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Ellipse 27"/>
            <p:cNvSpPr/>
            <p:nvPr/>
          </p:nvSpPr>
          <p:spPr>
            <a:xfrm>
              <a:off x="4804556" y="5191469"/>
              <a:ext cx="2949558" cy="2947353"/>
            </a:xfrm>
            <a:prstGeom prst="ellipse">
              <a:avLst/>
            </a:prstGeom>
            <a:blipFill rotWithShape="1">
              <a:blip r:embed="rId10">
                <a:duotone>
                  <a:schemeClr val="accent5">
                    <a:shade val="45000"/>
                    <a:satMod val="135000"/>
                  </a:schemeClr>
                  <a:prstClr val="white"/>
                </a:duotone>
                <a:extLst>
                  <a:ext uri="{BEBA8EAE-BF5A-486C-A8C5-ECC9F3942E4B}">
                    <a14:imgProps xmlns:a14="http://schemas.microsoft.com/office/drawing/2010/main">
                      <a14:imgLayer r:embed="rId11">
                        <a14:imgEffect>
                          <a14:saturation sat="200000"/>
                        </a14:imgEffect>
                      </a14:imgLayer>
                    </a14:imgProps>
                  </a:ext>
                </a:extLst>
              </a:blip>
              <a:stretch>
                <a:fillRect/>
              </a:stretch>
            </a:blipFill>
            <a:ln>
              <a:solidFill>
                <a:schemeClr val="bg1">
                  <a:lumMod val="85000"/>
                </a:schemeClr>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29" name="Groupe 28"/>
            <p:cNvGrpSpPr/>
            <p:nvPr/>
          </p:nvGrpSpPr>
          <p:grpSpPr>
            <a:xfrm>
              <a:off x="22691262" y="5171683"/>
              <a:ext cx="2947984" cy="2986923"/>
              <a:chOff x="14241572" y="37045453"/>
              <a:chExt cx="2501408" cy="2557526"/>
            </a:xfrm>
          </p:grpSpPr>
          <p:pic>
            <p:nvPicPr>
              <p:cNvPr id="30" name="Picture 1963"/>
              <p:cNvPicPr/>
              <p:nvPr/>
            </p:nvPicPr>
            <p:blipFill>
              <a:blip r:embed="rId12">
                <a:extLst>
                  <a:ext uri="{28A0092B-C50C-407E-A947-70E740481C1C}">
                    <a14:useLocalDpi xmlns:a14="http://schemas.microsoft.com/office/drawing/2010/main" val="0"/>
                  </a:ext>
                </a:extLst>
              </a:blip>
              <a:srcRect/>
              <a:stretch>
                <a:fillRect/>
              </a:stretch>
            </p:blipFill>
            <p:spPr bwMode="auto">
              <a:xfrm>
                <a:off x="14592406" y="37339562"/>
                <a:ext cx="1883877" cy="1987999"/>
              </a:xfrm>
              <a:prstGeom prst="rect">
                <a:avLst/>
              </a:prstGeom>
              <a:noFill/>
              <a:ln>
                <a:noFill/>
              </a:ln>
            </p:spPr>
          </p:pic>
          <p:sp>
            <p:nvSpPr>
              <p:cNvPr id="31" name="Ellipse 30"/>
              <p:cNvSpPr/>
              <p:nvPr/>
            </p:nvSpPr>
            <p:spPr>
              <a:xfrm>
                <a:off x="14241572" y="37045453"/>
                <a:ext cx="2501408" cy="2557526"/>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2" name="ZoneTexte 31"/>
          <p:cNvSpPr txBox="1"/>
          <p:nvPr/>
        </p:nvSpPr>
        <p:spPr>
          <a:xfrm>
            <a:off x="2993412" y="10650164"/>
            <a:ext cx="8114606" cy="1446550"/>
          </a:xfrm>
          <a:prstGeom prst="rect">
            <a:avLst/>
          </a:prstGeom>
          <a:noFill/>
        </p:spPr>
        <p:txBody>
          <a:bodyPr wrap="square" rtlCol="0">
            <a:spAutoFit/>
          </a:bodyPr>
          <a:lstStyle/>
          <a:p>
            <a:pPr algn="ctr"/>
            <a:r>
              <a:rPr lang="fr-FR" sz="4400" b="1" dirty="0">
                <a:solidFill>
                  <a:srgbClr val="1C3768"/>
                </a:solidFill>
              </a:rPr>
              <a:t>A qui adressez-vous vos plaintes ou réclamations? </a:t>
            </a:r>
            <a:endParaRPr lang="en-US" sz="4400" b="1" dirty="0">
              <a:solidFill>
                <a:srgbClr val="1C3768"/>
              </a:solidFill>
            </a:endParaRPr>
          </a:p>
        </p:txBody>
      </p:sp>
      <p:sp>
        <p:nvSpPr>
          <p:cNvPr id="34" name="ZoneTexte 33"/>
          <p:cNvSpPr txBox="1"/>
          <p:nvPr/>
        </p:nvSpPr>
        <p:spPr>
          <a:xfrm>
            <a:off x="152938" y="5028874"/>
            <a:ext cx="3245425" cy="3416320"/>
          </a:xfrm>
          <a:prstGeom prst="rect">
            <a:avLst/>
          </a:prstGeom>
          <a:noFill/>
        </p:spPr>
        <p:txBody>
          <a:bodyPr wrap="square" rtlCol="0">
            <a:spAutoFit/>
          </a:bodyPr>
          <a:lstStyle/>
          <a:p>
            <a:pPr algn="ctr"/>
            <a:r>
              <a:rPr lang="fr-FR" sz="3600" b="1" dirty="0">
                <a:solidFill>
                  <a:srgbClr val="00B050"/>
                </a:solidFill>
              </a:rPr>
              <a:t>99% </a:t>
            </a:r>
            <a:r>
              <a:rPr lang="fr-FR" sz="3600" b="1" dirty="0">
                <a:solidFill>
                  <a:srgbClr val="1C3768"/>
                </a:solidFill>
              </a:rPr>
              <a:t>des ménages avaient connaissance du Mécanisme de Gestion des Plaintes</a:t>
            </a:r>
            <a:endParaRPr lang="en-US" sz="3600" b="1" dirty="0">
              <a:solidFill>
                <a:srgbClr val="1C3768"/>
              </a:solidFill>
            </a:endParaRPr>
          </a:p>
        </p:txBody>
      </p:sp>
      <p:sp>
        <p:nvSpPr>
          <p:cNvPr id="37" name="ZoneTexte 36"/>
          <p:cNvSpPr txBox="1"/>
          <p:nvPr/>
        </p:nvSpPr>
        <p:spPr>
          <a:xfrm>
            <a:off x="26700052" y="4474876"/>
            <a:ext cx="3453050" cy="4524315"/>
          </a:xfrm>
          <a:prstGeom prst="rect">
            <a:avLst/>
          </a:prstGeom>
          <a:noFill/>
        </p:spPr>
        <p:txBody>
          <a:bodyPr wrap="square" rtlCol="0">
            <a:spAutoFit/>
          </a:bodyPr>
          <a:lstStyle/>
          <a:p>
            <a:pPr lvl="0" algn="ctr"/>
            <a:r>
              <a:rPr lang="fr-FR" sz="3600" b="1" dirty="0">
                <a:solidFill>
                  <a:srgbClr val="00B050"/>
                </a:solidFill>
                <a:ea typeface="Calibri" panose="020F0502020204030204" pitchFamily="34" charset="0"/>
                <a:cs typeface="Times New Roman" panose="02020603050405020304" pitchFamily="18" charset="0"/>
              </a:rPr>
              <a:t>Tous</a:t>
            </a:r>
            <a:r>
              <a:rPr lang="fr-FR" sz="3600" dirty="0">
                <a:solidFill>
                  <a:schemeClr val="accent1">
                    <a:lumMod val="50000"/>
                  </a:schemeClr>
                </a:solidFill>
                <a:ea typeface="Calibri" panose="020F0502020204030204" pitchFamily="34" charset="0"/>
                <a:cs typeface="Times New Roman" panose="02020603050405020304" pitchFamily="18" charset="0"/>
              </a:rPr>
              <a:t> les répondants ont déclaré être (très) </a:t>
            </a:r>
            <a:r>
              <a:rPr lang="fr-FR" sz="3600" b="1" dirty="0">
                <a:solidFill>
                  <a:srgbClr val="00B050"/>
                </a:solidFill>
                <a:ea typeface="Calibri" panose="020F0502020204030204" pitchFamily="34" charset="0"/>
                <a:cs typeface="Times New Roman" panose="02020603050405020304" pitchFamily="18" charset="0"/>
              </a:rPr>
              <a:t>satisfaits</a:t>
            </a:r>
            <a:r>
              <a:rPr lang="fr-FR" sz="3600" dirty="0">
                <a:solidFill>
                  <a:schemeClr val="accent1">
                    <a:lumMod val="50000"/>
                  </a:schemeClr>
                </a:solidFill>
                <a:ea typeface="Calibri" panose="020F0502020204030204" pitchFamily="34" charset="0"/>
                <a:cs typeface="Times New Roman" panose="02020603050405020304" pitchFamily="18" charset="0"/>
              </a:rPr>
              <a:t> du comportement des équipes ACTED.</a:t>
            </a:r>
          </a:p>
          <a:p>
            <a:pPr algn="ctr"/>
            <a:endParaRPr lang="en-US" sz="3600" dirty="0">
              <a:solidFill>
                <a:srgbClr val="1C3768"/>
              </a:solidFill>
            </a:endParaRPr>
          </a:p>
        </p:txBody>
      </p:sp>
      <p:sp>
        <p:nvSpPr>
          <p:cNvPr id="38" name="ZoneTexte 37"/>
          <p:cNvSpPr txBox="1"/>
          <p:nvPr/>
        </p:nvSpPr>
        <p:spPr>
          <a:xfrm>
            <a:off x="18003128" y="10651300"/>
            <a:ext cx="8194834" cy="1446550"/>
          </a:xfrm>
          <a:prstGeom prst="rect">
            <a:avLst/>
          </a:prstGeom>
          <a:noFill/>
        </p:spPr>
        <p:txBody>
          <a:bodyPr wrap="square" rtlCol="0">
            <a:spAutoFit/>
          </a:bodyPr>
          <a:lstStyle/>
          <a:p>
            <a:pPr algn="ctr"/>
            <a:r>
              <a:rPr lang="fr-FR" sz="4400" b="1" dirty="0">
                <a:solidFill>
                  <a:srgbClr val="1C3768"/>
                </a:solidFill>
              </a:rPr>
              <a:t>Autres moyens de dépôt des plaintes préférés par les ménages</a:t>
            </a:r>
            <a:endParaRPr lang="en-US" sz="4400" b="1" dirty="0">
              <a:solidFill>
                <a:srgbClr val="1C3768"/>
              </a:solidFill>
            </a:endParaRPr>
          </a:p>
        </p:txBody>
      </p:sp>
      <p:sp>
        <p:nvSpPr>
          <p:cNvPr id="41" name="ZoneTexte 40"/>
          <p:cNvSpPr txBox="1"/>
          <p:nvPr/>
        </p:nvSpPr>
        <p:spPr>
          <a:xfrm>
            <a:off x="14945072" y="17814843"/>
            <a:ext cx="5543069" cy="1323439"/>
          </a:xfrm>
          <a:prstGeom prst="rect">
            <a:avLst/>
          </a:prstGeom>
          <a:noFill/>
        </p:spPr>
        <p:txBody>
          <a:bodyPr wrap="square" rtlCol="0">
            <a:spAutoFit/>
          </a:bodyPr>
          <a:lstStyle/>
          <a:p>
            <a:pPr algn="ctr"/>
            <a:r>
              <a:rPr lang="fr-FR" sz="4000" dirty="0">
                <a:solidFill>
                  <a:srgbClr val="1C3768"/>
                </a:solidFill>
              </a:rPr>
              <a:t>Comité de gestion de plaintes  local: </a:t>
            </a:r>
            <a:r>
              <a:rPr lang="fr-FR" sz="4000" b="1" dirty="0">
                <a:solidFill>
                  <a:srgbClr val="1C3768"/>
                </a:solidFill>
              </a:rPr>
              <a:t>97%</a:t>
            </a:r>
            <a:endParaRPr lang="en-US" sz="4000" b="1" dirty="0">
              <a:solidFill>
                <a:srgbClr val="1C3768"/>
              </a:solidFill>
            </a:endParaRPr>
          </a:p>
        </p:txBody>
      </p:sp>
      <p:sp>
        <p:nvSpPr>
          <p:cNvPr id="46" name="ZoneTexte 45"/>
          <p:cNvSpPr txBox="1"/>
          <p:nvPr/>
        </p:nvSpPr>
        <p:spPr>
          <a:xfrm>
            <a:off x="22637714" y="17737787"/>
            <a:ext cx="5543069" cy="1323439"/>
          </a:xfrm>
          <a:prstGeom prst="rect">
            <a:avLst/>
          </a:prstGeom>
          <a:noFill/>
        </p:spPr>
        <p:txBody>
          <a:bodyPr wrap="square" rtlCol="0">
            <a:spAutoFit/>
          </a:bodyPr>
          <a:lstStyle/>
          <a:p>
            <a:pPr algn="ctr"/>
            <a:r>
              <a:rPr lang="fr-FR" sz="4000" dirty="0">
                <a:solidFill>
                  <a:srgbClr val="1C3768"/>
                </a:solidFill>
              </a:rPr>
              <a:t>Bureau de gestion de plainte: </a:t>
            </a:r>
            <a:r>
              <a:rPr lang="fr-FR" sz="4000" b="1" dirty="0">
                <a:solidFill>
                  <a:srgbClr val="1C3768"/>
                </a:solidFill>
              </a:rPr>
              <a:t>98%</a:t>
            </a:r>
            <a:endParaRPr lang="en-US" sz="4000" b="1" dirty="0">
              <a:solidFill>
                <a:srgbClr val="1C3768"/>
              </a:solidFill>
            </a:endParaRPr>
          </a:p>
        </p:txBody>
      </p:sp>
      <p:sp>
        <p:nvSpPr>
          <p:cNvPr id="48" name="Zone de texte 26"/>
          <p:cNvSpPr txBox="1"/>
          <p:nvPr/>
        </p:nvSpPr>
        <p:spPr>
          <a:xfrm>
            <a:off x="-2" y="-3470"/>
            <a:ext cx="26265353" cy="2809732"/>
          </a:xfrm>
          <a:prstGeom prst="homePlate">
            <a:avLst/>
          </a:prstGeom>
          <a:solidFill>
            <a:srgbClr val="1C3768"/>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60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Suivi</a:t>
            </a:r>
            <a:r>
              <a:rPr lang="en-US" sz="60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Post-Distribution – </a:t>
            </a:r>
            <a:r>
              <a:rPr lang="fr-FR" sz="60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Distribution kit WASH et Kits d’Hygiène Intime</a:t>
            </a:r>
          </a:p>
          <a:p>
            <a:pPr>
              <a:spcAft>
                <a:spcPts val="0"/>
              </a:spcAft>
            </a:pP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Assistance d’urgence Wash et NFI pour les populations déplacées de la RDC dans les départements des plateaux et de la cuvette</a:t>
            </a:r>
          </a:p>
          <a:p>
            <a:pPr>
              <a:spcAft>
                <a:spcPts val="0"/>
              </a:spcAft>
            </a:pP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Districts de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Mpouya</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Gamboma</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Makotipoko</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et </a:t>
            </a:r>
            <a:r>
              <a:rPr lang="fr-FR" sz="3200" b="1" cap="small" dirty="0" err="1">
                <a:solidFill>
                  <a:srgbClr val="FFFFFF"/>
                </a:solidFill>
                <a:latin typeface="Calibri Light" panose="020F0302020204030204" pitchFamily="34" charset="0"/>
                <a:ea typeface="Calibri" panose="020F0502020204030204" pitchFamily="34" charset="0"/>
                <a:cs typeface="Times New Roman" panose="02020603050405020304" pitchFamily="18" charset="0"/>
              </a:rPr>
              <a:t>Mossaka</a:t>
            </a:r>
            <a:r>
              <a:rPr lang="fr-FR" sz="32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 - Départements des Plateaux et de la Cuvette, République du Congo</a:t>
            </a:r>
          </a:p>
          <a:p>
            <a:pPr>
              <a:spcAft>
                <a:spcPts val="0"/>
              </a:spcAft>
            </a:pPr>
            <a:r>
              <a:rPr lang="fr-FR" sz="3600" b="1" cap="small" dirty="0">
                <a:solidFill>
                  <a:srgbClr val="FFFFFF"/>
                </a:solidFill>
                <a:latin typeface="Calibri Light" panose="020F0302020204030204" pitchFamily="34" charset="0"/>
                <a:ea typeface="Calibri" panose="020F0502020204030204" pitchFamily="34" charset="0"/>
                <a:cs typeface="Times New Roman" panose="02020603050405020304" pitchFamily="18" charset="0"/>
              </a:rPr>
              <a:t>Mars 2019</a:t>
            </a:r>
            <a:endParaRPr lang="fr-FR"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0" name="Image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0488141" y="714884"/>
            <a:ext cx="5304508" cy="1349706"/>
          </a:xfrm>
          <a:prstGeom prst="rect">
            <a:avLst/>
          </a:prstGeom>
        </p:spPr>
      </p:pic>
      <p:pic>
        <p:nvPicPr>
          <p:cNvPr id="54" name="Image 53"/>
          <p:cNvPicPr>
            <a:picLocks noChangeAspect="1"/>
          </p:cNvPicPr>
          <p:nvPr/>
        </p:nvPicPr>
        <p:blipFill>
          <a:blip r:embed="rId14"/>
          <a:stretch>
            <a:fillRect/>
          </a:stretch>
        </p:blipFill>
        <p:spPr>
          <a:xfrm>
            <a:off x="26558442" y="0"/>
            <a:ext cx="3487381" cy="3321318"/>
          </a:xfrm>
          <a:prstGeom prst="rect">
            <a:avLst/>
          </a:prstGeom>
        </p:spPr>
      </p:pic>
      <p:graphicFrame>
        <p:nvGraphicFramePr>
          <p:cNvPr id="56" name="Graphique 55"/>
          <p:cNvGraphicFramePr>
            <a:graphicFrameLocks/>
          </p:cNvGraphicFramePr>
          <p:nvPr>
            <p:extLst>
              <p:ext uri="{D42A27DB-BD31-4B8C-83A1-F6EECF244321}">
                <p14:modId xmlns:p14="http://schemas.microsoft.com/office/powerpoint/2010/main" val="1615744506"/>
              </p:ext>
            </p:extLst>
          </p:nvPr>
        </p:nvGraphicFramePr>
        <p:xfrm>
          <a:off x="405993" y="12670234"/>
          <a:ext cx="13341538" cy="9004704"/>
        </p:xfrm>
        <a:graphic>
          <a:graphicData uri="http://schemas.openxmlformats.org/drawingml/2006/chart">
            <c:chart xmlns:c="http://schemas.openxmlformats.org/drawingml/2006/chart" xmlns:r="http://schemas.openxmlformats.org/officeDocument/2006/relationships" r:id="rId15"/>
          </a:graphicData>
        </a:graphic>
      </p:graphicFrame>
      <p:pic>
        <p:nvPicPr>
          <p:cNvPr id="1026" name="Picture 2" descr="C:\Users\lenovo\Documents\AME\MGP\noun_Workplace_2016775.png"/>
          <p:cNvPicPr>
            <a:picLocks noChangeAspect="1" noChangeArrowheads="1"/>
          </p:cNvPicPr>
          <p:nvPr/>
        </p:nvPicPr>
        <p:blipFill rotWithShape="1">
          <a:blip r:embed="rId16">
            <a:extLst>
              <a:ext uri="{28A0092B-C50C-407E-A947-70E740481C1C}">
                <a14:useLocalDpi xmlns:a14="http://schemas.microsoft.com/office/drawing/2010/main" val="0"/>
              </a:ext>
            </a:extLst>
          </a:blip>
          <a:srcRect l="6420" r="6573" b="12705"/>
          <a:stretch/>
        </p:blipFill>
        <p:spPr bwMode="auto">
          <a:xfrm>
            <a:off x="23405106" y="13777491"/>
            <a:ext cx="4008287" cy="402154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lenovo\Documents\AME\MGP\noun_conference_2048422.png"/>
          <p:cNvPicPr>
            <a:picLocks noChangeAspect="1" noChangeArrowheads="1"/>
          </p:cNvPicPr>
          <p:nvPr/>
        </p:nvPicPr>
        <p:blipFill rotWithShape="1">
          <a:blip r:embed="rId17">
            <a:extLst>
              <a:ext uri="{28A0092B-C50C-407E-A947-70E740481C1C}">
                <a14:useLocalDpi xmlns:a14="http://schemas.microsoft.com/office/drawing/2010/main" val="0"/>
              </a:ext>
            </a:extLst>
          </a:blip>
          <a:srcRect l="8964" t="14682" r="8677" b="24988"/>
          <a:stretch/>
        </p:blipFill>
        <p:spPr bwMode="auto">
          <a:xfrm>
            <a:off x="14950111" y="13917937"/>
            <a:ext cx="5538030" cy="4056722"/>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p:cNvSpPr txBox="1"/>
          <p:nvPr/>
        </p:nvSpPr>
        <p:spPr>
          <a:xfrm>
            <a:off x="8962461" y="25940076"/>
            <a:ext cx="1982632" cy="1323439"/>
          </a:xfrm>
          <a:prstGeom prst="rect">
            <a:avLst/>
          </a:prstGeom>
          <a:noFill/>
        </p:spPr>
        <p:txBody>
          <a:bodyPr wrap="square" rtlCol="0">
            <a:spAutoFit/>
          </a:bodyPr>
          <a:lstStyle/>
          <a:p>
            <a:pPr algn="ctr"/>
            <a:r>
              <a:rPr lang="fr-FR" sz="8000" b="1" dirty="0"/>
              <a:t>1</a:t>
            </a:r>
          </a:p>
        </p:txBody>
      </p:sp>
      <p:sp>
        <p:nvSpPr>
          <p:cNvPr id="61" name="ZoneTexte 60"/>
          <p:cNvSpPr txBox="1"/>
          <p:nvPr/>
        </p:nvSpPr>
        <p:spPr>
          <a:xfrm>
            <a:off x="8939683" y="30480289"/>
            <a:ext cx="2061903" cy="1324978"/>
          </a:xfrm>
          <a:prstGeom prst="rect">
            <a:avLst/>
          </a:prstGeom>
          <a:noFill/>
        </p:spPr>
        <p:txBody>
          <a:bodyPr wrap="square" rtlCol="0">
            <a:spAutoFit/>
          </a:bodyPr>
          <a:lstStyle/>
          <a:p>
            <a:pPr algn="ctr"/>
            <a:r>
              <a:rPr lang="fr-FR" sz="8010" b="1" dirty="0"/>
              <a:t>2</a:t>
            </a:r>
          </a:p>
        </p:txBody>
      </p:sp>
    </p:spTree>
    <p:extLst>
      <p:ext uri="{BB962C8B-B14F-4D97-AF65-F5344CB8AC3E}">
        <p14:creationId xmlns:p14="http://schemas.microsoft.com/office/powerpoint/2010/main" val="11956673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3919</TotalTime>
  <Words>927</Words>
  <Application>Microsoft Office PowerPoint</Application>
  <PresentationFormat>Personnalisé</PresentationFormat>
  <Paragraphs>68</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Times New Roman</vt:lpstr>
      <vt:lpstr>Verdana</vt:lpstr>
      <vt:lpstr>Thème Office</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Haby Sy Savané</dc:creator>
  <cp:lastModifiedBy>Hugo MARTINEZ</cp:lastModifiedBy>
  <cp:revision>117</cp:revision>
  <dcterms:created xsi:type="dcterms:W3CDTF">2019-01-24T10:07:51Z</dcterms:created>
  <dcterms:modified xsi:type="dcterms:W3CDTF">2019-04-23T16:44:28Z</dcterms:modified>
</cp:coreProperties>
</file>