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
  </p:notesMasterIdLst>
  <p:sldIdLst>
    <p:sldId id="257" r:id="rId2"/>
    <p:sldId id="260" r:id="rId3"/>
    <p:sldId id="259" r:id="rId4"/>
    <p:sldId id="261" r:id="rId5"/>
    <p:sldId id="258" r:id="rId6"/>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hinkpad" initials="t" lastIdx="7" clrIdx="6">
    <p:extLst>
      <p:ext uri="{19B8F6BF-5375-455C-9EA6-DF929625EA0E}">
        <p15:presenceInfo xmlns:p15="http://schemas.microsoft.com/office/powerpoint/2012/main" userId="thinkpad" providerId="None"/>
      </p:ext>
    </p:extLst>
  </p:cmAuthor>
  <p:cmAuthor id="1" name="Gaetane WICQUART" initials="GW" lastIdx="17" clrIdx="0">
    <p:extLst>
      <p:ext uri="{19B8F6BF-5375-455C-9EA6-DF929625EA0E}">
        <p15:presenceInfo xmlns:p15="http://schemas.microsoft.com/office/powerpoint/2012/main" userId="S-1-5-21-1479696090-2488264764-218056633-7762" providerId="AD"/>
      </p:ext>
    </p:extLst>
  </p:cmAuthor>
  <p:cmAuthor id="8" name="Camille RENARDET" initials="CR" lastIdx="5" clrIdx="7">
    <p:extLst>
      <p:ext uri="{19B8F6BF-5375-455C-9EA6-DF929625EA0E}">
        <p15:presenceInfo xmlns:p15="http://schemas.microsoft.com/office/powerpoint/2012/main" userId="S-1-5-21-1479696090-2488264764-218056633-17459" providerId="AD"/>
      </p:ext>
    </p:extLst>
  </p:cmAuthor>
  <p:cmAuthor id="2" name="Haby Sy Savané " initials="HSS" lastIdx="21" clrIdx="1">
    <p:extLst>
      <p:ext uri="{19B8F6BF-5375-455C-9EA6-DF929625EA0E}">
        <p15:presenceInfo xmlns:p15="http://schemas.microsoft.com/office/powerpoint/2012/main" userId="Haby Sy Savané " providerId="None"/>
      </p:ext>
    </p:extLst>
  </p:cmAuthor>
  <p:cmAuthor id="3" name="Clara Bikoumou" initials="CB" lastIdx="50" clrIdx="2">
    <p:extLst>
      <p:ext uri="{19B8F6BF-5375-455C-9EA6-DF929625EA0E}">
        <p15:presenceInfo xmlns:p15="http://schemas.microsoft.com/office/powerpoint/2012/main" userId="Clara Bikoumou" providerId="None"/>
      </p:ext>
    </p:extLst>
  </p:cmAuthor>
  <p:cmAuthor id="4" name="Haby Sy Savané" initials="HSS" lastIdx="16" clrIdx="3">
    <p:extLst>
      <p:ext uri="{19B8F6BF-5375-455C-9EA6-DF929625EA0E}">
        <p15:presenceInfo xmlns:p15="http://schemas.microsoft.com/office/powerpoint/2012/main" userId="Haby Sy Savané" providerId="None"/>
      </p:ext>
    </p:extLst>
  </p:cmAuthor>
  <p:cmAuthor id="5" name="haby.sy-savane@acted.org" initials="h" lastIdx="2" clrIdx="4">
    <p:extLst>
      <p:ext uri="{19B8F6BF-5375-455C-9EA6-DF929625EA0E}">
        <p15:presenceInfo xmlns:p15="http://schemas.microsoft.com/office/powerpoint/2012/main" userId="haby.sy-savane@acted.org" providerId="None"/>
      </p:ext>
    </p:extLst>
  </p:cmAuthor>
  <p:cmAuthor id="6" name="Barthélémy de Canson" initials="A" lastIdx="7" clrIdx="5">
    <p:extLst>
      <p:ext uri="{19B8F6BF-5375-455C-9EA6-DF929625EA0E}">
        <p15:presenceInfo xmlns:p15="http://schemas.microsoft.com/office/powerpoint/2012/main" userId="Barthélémy de Can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768"/>
    <a:srgbClr val="B4C7E7"/>
    <a:srgbClr val="F2F2F2"/>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43" autoAdjust="0"/>
    <p:restoredTop sz="94249" autoAdjust="0"/>
  </p:normalViewPr>
  <p:slideViewPr>
    <p:cSldViewPr snapToGrid="0">
      <p:cViewPr>
        <p:scale>
          <a:sx n="25" d="100"/>
          <a:sy n="25" d="100"/>
        </p:scale>
        <p:origin x="48" y="36"/>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ACTED\20EAH\20EAH_CAP_Protection_r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'Analyse-Likouala_Plateaux_Cuvet'!$C$31</c:f>
              <c:strCache>
                <c:ptCount val="1"/>
                <c:pt idx="0">
                  <c:v>CAP Initiale</c:v>
                </c:pt>
              </c:strCache>
            </c:strRef>
          </c:tx>
          <c:spPr>
            <a:solidFill>
              <a:srgbClr val="B4C7E7"/>
            </a:solidFill>
            <a:ln>
              <a:noFill/>
            </a:ln>
            <a:effectLst/>
          </c:spPr>
          <c:invertIfNegative val="0"/>
          <c:dLbls>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'Analyse-Likouala_Plateaux_Cuvet'!$B$32:$B$39</c:f>
              <c:strCache>
                <c:ptCount val="8"/>
                <c:pt idx="0">
                  <c:v>Je ne sais pas </c:v>
                </c:pt>
                <c:pt idx="1">
                  <c:v> Pratiques traditionnelles </c:v>
                </c:pt>
                <c:pt idx="2">
                  <c:v>Mariage forcé</c:v>
                </c:pt>
                <c:pt idx="3">
                  <c:v>Violences socio-économiques </c:v>
                </c:pt>
                <c:pt idx="4">
                  <c:v>Violences physiques</c:v>
                </c:pt>
                <c:pt idx="5">
                  <c:v>Violence psychologique</c:v>
                </c:pt>
                <c:pt idx="6">
                  <c:v>Agression sexuelle</c:v>
                </c:pt>
                <c:pt idx="7">
                  <c:v>Viol</c:v>
                </c:pt>
              </c:strCache>
            </c:strRef>
          </c:cat>
          <c:val>
            <c:numRef>
              <c:f>'Analyse-Likouala_Plateaux_Cuvet'!$C$32:$C$39</c:f>
              <c:numCache>
                <c:formatCode>0%</c:formatCode>
                <c:ptCount val="8"/>
                <c:pt idx="0">
                  <c:v>4.4117647058823532E-2</c:v>
                </c:pt>
                <c:pt idx="1">
                  <c:v>5.8823529411764705E-2</c:v>
                </c:pt>
                <c:pt idx="2">
                  <c:v>0.11764705882352941</c:v>
                </c:pt>
                <c:pt idx="3">
                  <c:v>6.1224489795918366E-2</c:v>
                </c:pt>
                <c:pt idx="4">
                  <c:v>0.27941176470588236</c:v>
                </c:pt>
                <c:pt idx="5">
                  <c:v>8.8235294117647065E-2</c:v>
                </c:pt>
                <c:pt idx="6">
                  <c:v>0.45588235294117646</c:v>
                </c:pt>
                <c:pt idx="7">
                  <c:v>0.67647058823529416</c:v>
                </c:pt>
              </c:numCache>
            </c:numRef>
          </c:val>
          <c:extLst>
            <c:ext xmlns:c16="http://schemas.microsoft.com/office/drawing/2014/chart" uri="{C3380CC4-5D6E-409C-BE32-E72D297353CC}">
              <c16:uniqueId val="{00000000-8B83-4616-A07A-D48A586520C9}"/>
            </c:ext>
          </c:extLst>
        </c:ser>
        <c:ser>
          <c:idx val="1"/>
          <c:order val="1"/>
          <c:tx>
            <c:strRef>
              <c:f>'Analyse-Likouala_Plateaux_Cuvet'!$D$31</c:f>
              <c:strCache>
                <c:ptCount val="1"/>
                <c:pt idx="0">
                  <c:v>CAP Finale</c:v>
                </c:pt>
              </c:strCache>
            </c:strRef>
          </c:tx>
          <c:spPr>
            <a:solidFill>
              <a:srgbClr val="1C3768"/>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8B83-4616-A07A-D48A586520C9}"/>
                </c:ext>
              </c:extLst>
            </c:dLbl>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'Analyse-Likouala_Plateaux_Cuvet'!$B$32:$B$39</c:f>
              <c:strCache>
                <c:ptCount val="8"/>
                <c:pt idx="0">
                  <c:v>Je ne sais pas </c:v>
                </c:pt>
                <c:pt idx="1">
                  <c:v> Pratiques traditionnelles </c:v>
                </c:pt>
                <c:pt idx="2">
                  <c:v>Mariage forcé</c:v>
                </c:pt>
                <c:pt idx="3">
                  <c:v>Violences socio-économiques </c:v>
                </c:pt>
                <c:pt idx="4">
                  <c:v>Violences physiques</c:v>
                </c:pt>
                <c:pt idx="5">
                  <c:v>Violence psychologique</c:v>
                </c:pt>
                <c:pt idx="6">
                  <c:v>Agression sexuelle</c:v>
                </c:pt>
                <c:pt idx="7">
                  <c:v>Viol</c:v>
                </c:pt>
              </c:strCache>
            </c:strRef>
          </c:cat>
          <c:val>
            <c:numRef>
              <c:f>'Analyse-Likouala_Plateaux_Cuvet'!$D$32:$D$39</c:f>
              <c:numCache>
                <c:formatCode>0%</c:formatCode>
                <c:ptCount val="8"/>
                <c:pt idx="0">
                  <c:v>0</c:v>
                </c:pt>
                <c:pt idx="1">
                  <c:v>0.13333333333333333</c:v>
                </c:pt>
                <c:pt idx="2">
                  <c:v>0.17777777777777778</c:v>
                </c:pt>
                <c:pt idx="3">
                  <c:v>0.42222222222222222</c:v>
                </c:pt>
                <c:pt idx="4">
                  <c:v>0.61111111111111116</c:v>
                </c:pt>
                <c:pt idx="5">
                  <c:v>0.62222222222222223</c:v>
                </c:pt>
                <c:pt idx="6">
                  <c:v>0.71111111111111114</c:v>
                </c:pt>
                <c:pt idx="7">
                  <c:v>0.98888888888888893</c:v>
                </c:pt>
              </c:numCache>
            </c:numRef>
          </c:val>
          <c:extLst>
            <c:ext xmlns:c16="http://schemas.microsoft.com/office/drawing/2014/chart" uri="{C3380CC4-5D6E-409C-BE32-E72D297353CC}">
              <c16:uniqueId val="{00000001-8B83-4616-A07A-D48A586520C9}"/>
            </c:ext>
          </c:extLst>
        </c:ser>
        <c:dLbls>
          <c:showLegendKey val="0"/>
          <c:showVal val="1"/>
          <c:showCatName val="0"/>
          <c:showSerName val="0"/>
          <c:showPercent val="0"/>
          <c:showBubbleSize val="0"/>
        </c:dLbls>
        <c:gapWidth val="150"/>
        <c:overlap val="-25"/>
        <c:axId val="324317648"/>
        <c:axId val="324318032"/>
      </c:barChart>
      <c:catAx>
        <c:axId val="324317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crossAx val="324318032"/>
        <c:crosses val="autoZero"/>
        <c:auto val="1"/>
        <c:lblAlgn val="ctr"/>
        <c:lblOffset val="100"/>
        <c:noMultiLvlLbl val="0"/>
      </c:catAx>
      <c:valAx>
        <c:axId val="324318032"/>
        <c:scaling>
          <c:orientation val="minMax"/>
        </c:scaling>
        <c:delete val="1"/>
        <c:axPos val="b"/>
        <c:numFmt formatCode="0%" sourceLinked="1"/>
        <c:majorTickMark val="none"/>
        <c:minorTickMark val="none"/>
        <c:tickLblPos val="nextTo"/>
        <c:crossAx val="324317648"/>
        <c:crosses val="autoZero"/>
        <c:crossBetween val="between"/>
      </c:valAx>
      <c:spPr>
        <a:noFill/>
        <a:ln>
          <a:noFill/>
        </a:ln>
        <a:effectLst/>
      </c:spPr>
    </c:plotArea>
    <c:legend>
      <c:legendPos val="t"/>
      <c:layout>
        <c:manualLayout>
          <c:xMode val="edge"/>
          <c:yMode val="edge"/>
          <c:x val="0.59248447360131762"/>
          <c:y val="0.76510772523427839"/>
          <c:w val="0.30368656673989702"/>
          <c:h val="6.4437734087447573E-2"/>
        </c:manualLayout>
      </c:layout>
      <c:overlay val="0"/>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500">
          <a:solidFill>
            <a:srgbClr val="1C3768"/>
          </a:solidFill>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320" b="0" i="0" u="none" strike="noStrike" kern="1200" spc="0" baseline="0">
                <a:solidFill>
                  <a:srgbClr val="1C3768"/>
                </a:solidFill>
                <a:latin typeface="+mn-lt"/>
                <a:ea typeface="+mn-ea"/>
                <a:cs typeface="+mn-cs"/>
              </a:defRPr>
            </a:pPr>
            <a:r>
              <a:rPr lang="fr-FR" sz="3000" dirty="0"/>
              <a:t>Vous êtes approchés par une victime de violence sexuelle basée sur le genre qui vous dit qu’elle a été violée et demande de l’aide. Que faites-vous </a:t>
            </a:r>
            <a:endParaRPr lang="fr-CD" sz="3000" dirty="0"/>
          </a:p>
        </c:rich>
      </c:tx>
      <c:layout>
        <c:manualLayout>
          <c:xMode val="edge"/>
          <c:yMode val="edge"/>
          <c:x val="9.2052706193555392E-2"/>
          <c:y val="1.9901060909364613E-2"/>
        </c:manualLayout>
      </c:layout>
      <c:overlay val="0"/>
      <c:spPr>
        <a:noFill/>
        <a:ln>
          <a:noFill/>
        </a:ln>
        <a:effectLst/>
      </c:spPr>
      <c:txPr>
        <a:bodyPr rot="0" spcFirstLastPara="1" vertOverflow="ellipsis" vert="horz" wrap="square" anchor="ctr" anchorCtr="1"/>
        <a:lstStyle/>
        <a:p>
          <a:pPr>
            <a:defRPr sz="4320" b="0" i="0" u="none" strike="noStrike" kern="1200" spc="0" baseline="0">
              <a:solidFill>
                <a:srgbClr val="1C3768"/>
              </a:solidFill>
              <a:latin typeface="+mn-lt"/>
              <a:ea typeface="+mn-ea"/>
              <a:cs typeface="+mn-cs"/>
            </a:defRPr>
          </a:pPr>
          <a:endParaRPr lang="fr-FR"/>
        </a:p>
      </c:txPr>
    </c:title>
    <c:autoTitleDeleted val="0"/>
    <c:plotArea>
      <c:layout>
        <c:manualLayout>
          <c:layoutTarget val="inner"/>
          <c:xMode val="edge"/>
          <c:yMode val="edge"/>
          <c:x val="2.7691865863255435E-2"/>
          <c:y val="0.19233569722797836"/>
          <c:w val="0.95228272303702044"/>
          <c:h val="0.50168983171448767"/>
        </c:manualLayout>
      </c:layout>
      <c:barChart>
        <c:barDir val="col"/>
        <c:grouping val="clustered"/>
        <c:varyColors val="0"/>
        <c:ser>
          <c:idx val="0"/>
          <c:order val="0"/>
          <c:tx>
            <c:strRef>
              <c:f>'Analyse-Likouala_Plateaux_Cuvet'!$C$109</c:f>
              <c:strCache>
                <c:ptCount val="1"/>
                <c:pt idx="0">
                  <c:v>CAP Initiale</c:v>
                </c:pt>
              </c:strCache>
            </c:strRef>
          </c:tx>
          <c:spPr>
            <a:solidFill>
              <a:srgbClr val="B4C7E7"/>
            </a:solidFill>
            <a:ln>
              <a:noFill/>
            </a:ln>
            <a:effectLst/>
          </c:spPr>
          <c:invertIfNegative val="0"/>
          <c:dLbls>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'Analyse-Likouala_Plateaux_Cuvet'!$B$110:$B$115</c:f>
              <c:strCache>
                <c:ptCount val="6"/>
                <c:pt idx="0">
                  <c:v>Vous l’accompagnez au centre de santé et vous lui présentez les différents recours qu’elle a</c:v>
                </c:pt>
                <c:pt idx="1">
                  <c:v>Vous l’accompagnez voir les autorités locales</c:v>
                </c:pt>
                <c:pt idx="2">
                  <c:v>Vous lui demandez qui était le violeur et après vous allez le chercher</c:v>
                </c:pt>
                <c:pt idx="3">
                  <c:v>Je ne sais pas </c:v>
                </c:pt>
                <c:pt idx="4">
                  <c:v>Autre, précisez</c:v>
                </c:pt>
                <c:pt idx="5">
                  <c:v>Vous lui conseillez de garder le silence</c:v>
                </c:pt>
              </c:strCache>
            </c:strRef>
          </c:cat>
          <c:val>
            <c:numRef>
              <c:f>'Analyse-Likouala_Plateaux_Cuvet'!$C$110:$C$115</c:f>
              <c:numCache>
                <c:formatCode>0%</c:formatCode>
                <c:ptCount val="6"/>
                <c:pt idx="0">
                  <c:v>0.22105263157894736</c:v>
                </c:pt>
                <c:pt idx="1">
                  <c:v>0.33684210526315789</c:v>
                </c:pt>
                <c:pt idx="2">
                  <c:v>0.10526315789473684</c:v>
                </c:pt>
                <c:pt idx="3">
                  <c:v>0.4</c:v>
                </c:pt>
                <c:pt idx="4">
                  <c:v>1.0526315789473684E-2</c:v>
                </c:pt>
                <c:pt idx="5">
                  <c:v>0.11578947368421053</c:v>
                </c:pt>
              </c:numCache>
            </c:numRef>
          </c:val>
          <c:extLst>
            <c:ext xmlns:c16="http://schemas.microsoft.com/office/drawing/2014/chart" uri="{C3380CC4-5D6E-409C-BE32-E72D297353CC}">
              <c16:uniqueId val="{00000000-2B2C-4B9D-AAAF-14067A2AC1B4}"/>
            </c:ext>
          </c:extLst>
        </c:ser>
        <c:ser>
          <c:idx val="1"/>
          <c:order val="1"/>
          <c:tx>
            <c:strRef>
              <c:f>'Analyse-Likouala_Plateaux_Cuvet'!$D$109</c:f>
              <c:strCache>
                <c:ptCount val="1"/>
                <c:pt idx="0">
                  <c:v>CAP Finale</c:v>
                </c:pt>
              </c:strCache>
            </c:strRef>
          </c:tx>
          <c:spPr>
            <a:solidFill>
              <a:srgbClr val="1C3768"/>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3-2B2C-4B9D-AAAF-14067A2AC1B4}"/>
                </c:ext>
              </c:extLst>
            </c:dLbl>
            <c:dLbl>
              <c:idx val="5"/>
              <c:delete val="1"/>
              <c:extLst>
                <c:ext xmlns:c15="http://schemas.microsoft.com/office/drawing/2012/chart" uri="{CE6537A1-D6FC-4f65-9D91-7224C49458BB}"/>
                <c:ext xmlns:c16="http://schemas.microsoft.com/office/drawing/2014/chart" uri="{C3380CC4-5D6E-409C-BE32-E72D297353CC}">
                  <c16:uniqueId val="{00000004-2B2C-4B9D-AAAF-14067A2AC1B4}"/>
                </c:ext>
              </c:extLst>
            </c:dLbl>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'Analyse-Likouala_Plateaux_Cuvet'!$B$110:$B$115</c:f>
              <c:strCache>
                <c:ptCount val="6"/>
                <c:pt idx="0">
                  <c:v>Vous l’accompagnez au centre de santé et vous lui présentez les différents recours qu’elle a</c:v>
                </c:pt>
                <c:pt idx="1">
                  <c:v>Vous l’accompagnez voir les autorités locales</c:v>
                </c:pt>
                <c:pt idx="2">
                  <c:v>Vous lui demandez qui était le violeur et après vous allez le chercher</c:v>
                </c:pt>
                <c:pt idx="3">
                  <c:v>Je ne sais pas </c:v>
                </c:pt>
                <c:pt idx="4">
                  <c:v>Autre, précisez</c:v>
                </c:pt>
                <c:pt idx="5">
                  <c:v>Vous lui conseillez de garder le silence</c:v>
                </c:pt>
              </c:strCache>
            </c:strRef>
          </c:cat>
          <c:val>
            <c:numRef>
              <c:f>'Analyse-Likouala_Plateaux_Cuvet'!$D$110:$D$115</c:f>
              <c:numCache>
                <c:formatCode>0%</c:formatCode>
                <c:ptCount val="6"/>
                <c:pt idx="0">
                  <c:v>0.91489361702127658</c:v>
                </c:pt>
                <c:pt idx="1">
                  <c:v>0.74468085106382975</c:v>
                </c:pt>
                <c:pt idx="2">
                  <c:v>2.1276595744680851E-2</c:v>
                </c:pt>
                <c:pt idx="3">
                  <c:v>2.1276595744680851E-2</c:v>
                </c:pt>
                <c:pt idx="4">
                  <c:v>0</c:v>
                </c:pt>
                <c:pt idx="5">
                  <c:v>0</c:v>
                </c:pt>
              </c:numCache>
            </c:numRef>
          </c:val>
          <c:extLst>
            <c:ext xmlns:c16="http://schemas.microsoft.com/office/drawing/2014/chart" uri="{C3380CC4-5D6E-409C-BE32-E72D297353CC}">
              <c16:uniqueId val="{00000001-2B2C-4B9D-AAAF-14067A2AC1B4}"/>
            </c:ext>
          </c:extLst>
        </c:ser>
        <c:dLbls>
          <c:showLegendKey val="0"/>
          <c:showVal val="1"/>
          <c:showCatName val="0"/>
          <c:showSerName val="0"/>
          <c:showPercent val="0"/>
          <c:showBubbleSize val="0"/>
        </c:dLbls>
        <c:gapWidth val="150"/>
        <c:overlap val="-25"/>
        <c:axId val="367062752"/>
        <c:axId val="367068240"/>
      </c:barChart>
      <c:catAx>
        <c:axId val="367062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crossAx val="367068240"/>
        <c:crosses val="autoZero"/>
        <c:auto val="1"/>
        <c:lblAlgn val="ctr"/>
        <c:lblOffset val="100"/>
        <c:noMultiLvlLbl val="0"/>
      </c:catAx>
      <c:valAx>
        <c:axId val="367068240"/>
        <c:scaling>
          <c:orientation val="minMax"/>
        </c:scaling>
        <c:delete val="1"/>
        <c:axPos val="l"/>
        <c:numFmt formatCode="0%" sourceLinked="1"/>
        <c:majorTickMark val="none"/>
        <c:minorTickMark val="none"/>
        <c:tickLblPos val="nextTo"/>
        <c:crossAx val="367062752"/>
        <c:crosses val="autoZero"/>
        <c:crossBetween val="between"/>
      </c:valAx>
      <c:spPr>
        <a:noFill/>
        <a:ln>
          <a:noFill/>
        </a:ln>
        <a:effectLst/>
      </c:spPr>
    </c:plotArea>
    <c:legend>
      <c:legendPos val="t"/>
      <c:layout>
        <c:manualLayout>
          <c:xMode val="edge"/>
          <c:yMode val="edge"/>
          <c:x val="0.58135650501046132"/>
          <c:y val="0.89851963268387269"/>
          <c:w val="0.30642973236877097"/>
          <c:h val="5.6059669335254421E-2"/>
        </c:manualLayout>
      </c:layout>
      <c:overlay val="0"/>
      <c:spPr>
        <a:noFill/>
        <a:ln>
          <a:noFill/>
        </a:ln>
        <a:effectLst/>
      </c:spPr>
      <c:txPr>
        <a:bodyPr rot="0" spcFirstLastPara="1" vertOverflow="ellipsis" vert="horz" wrap="square" anchor="ctr" anchorCtr="1"/>
        <a:lstStyle/>
        <a:p>
          <a:pPr>
            <a:defRPr sz="3000" b="0" i="0" u="none" strike="noStrike" kern="1200" baseline="0">
              <a:solidFill>
                <a:srgbClr val="1C3768"/>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3600">
          <a:solidFill>
            <a:srgbClr val="1C3768"/>
          </a:solidFill>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34143605889"/>
          <c:y val="3.0312945247935163E-2"/>
          <c:w val="0.58830149262654363"/>
          <c:h val="0.89869582338027576"/>
        </c:manualLayout>
      </c:layout>
      <c:barChart>
        <c:barDir val="bar"/>
        <c:grouping val="clustered"/>
        <c:varyColors val="0"/>
        <c:ser>
          <c:idx val="0"/>
          <c:order val="0"/>
          <c:tx>
            <c:strRef>
              <c:f>'Analyse-Likouala_Plateaux_Cuvet'!$C$249</c:f>
              <c:strCache>
                <c:ptCount val="1"/>
                <c:pt idx="0">
                  <c:v>CAP Initiale</c:v>
                </c:pt>
              </c:strCache>
            </c:strRef>
          </c:tx>
          <c:spPr>
            <a:solidFill>
              <a:srgbClr val="B4C7E7"/>
            </a:solidFill>
            <a:ln>
              <a:noFill/>
            </a:ln>
            <a:effectLst/>
          </c:spPr>
          <c:invertIfNegative val="0"/>
          <c:dLbls>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'Analyse-Likouala_Plateaux_Cuvet'!$B$250:$B$255</c:f>
              <c:strCache>
                <c:ptCount val="6"/>
                <c:pt idx="0">
                  <c:v>Chlamydia</c:v>
                </c:pt>
                <c:pt idx="1">
                  <c:v>Condylomes</c:v>
                </c:pt>
                <c:pt idx="2">
                  <c:v>Herpès génital </c:v>
                </c:pt>
                <c:pt idx="3">
                  <c:v>Syphilis</c:v>
                </c:pt>
                <c:pt idx="4">
                  <c:v>Gonorrhée (blennorragie) </c:v>
                </c:pt>
                <c:pt idx="5">
                  <c:v>VIH/SIDA</c:v>
                </c:pt>
              </c:strCache>
            </c:strRef>
          </c:cat>
          <c:val>
            <c:numRef>
              <c:f>'Analyse-Likouala_Plateaux_Cuvet'!$C$250:$C$255</c:f>
              <c:numCache>
                <c:formatCode>0%</c:formatCode>
                <c:ptCount val="6"/>
                <c:pt idx="0">
                  <c:v>0.13333333333333333</c:v>
                </c:pt>
                <c:pt idx="1">
                  <c:v>0.15</c:v>
                </c:pt>
                <c:pt idx="2">
                  <c:v>8.3333333333333329E-2</c:v>
                </c:pt>
                <c:pt idx="3">
                  <c:v>0.46666666666666667</c:v>
                </c:pt>
                <c:pt idx="4">
                  <c:v>0.31666666666666665</c:v>
                </c:pt>
                <c:pt idx="5">
                  <c:v>0.98333333333333328</c:v>
                </c:pt>
              </c:numCache>
            </c:numRef>
          </c:val>
          <c:extLst>
            <c:ext xmlns:c16="http://schemas.microsoft.com/office/drawing/2014/chart" uri="{C3380CC4-5D6E-409C-BE32-E72D297353CC}">
              <c16:uniqueId val="{00000000-127E-49CA-928E-B64CE3D47625}"/>
            </c:ext>
          </c:extLst>
        </c:ser>
        <c:ser>
          <c:idx val="1"/>
          <c:order val="1"/>
          <c:tx>
            <c:strRef>
              <c:f>'Analyse-Likouala_Plateaux_Cuvet'!$D$249</c:f>
              <c:strCache>
                <c:ptCount val="1"/>
                <c:pt idx="0">
                  <c:v>CAP Finale</c:v>
                </c:pt>
              </c:strCache>
            </c:strRef>
          </c:tx>
          <c:spPr>
            <a:solidFill>
              <a:srgbClr val="1C3768"/>
            </a:solidFill>
            <a:ln>
              <a:noFill/>
            </a:ln>
            <a:effectLst/>
          </c:spPr>
          <c:invertIfNegative val="0"/>
          <c:dLbls>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'Analyse-Likouala_Plateaux_Cuvet'!$B$250:$B$255</c:f>
              <c:strCache>
                <c:ptCount val="6"/>
                <c:pt idx="0">
                  <c:v>Chlamydia</c:v>
                </c:pt>
                <c:pt idx="1">
                  <c:v>Condylomes</c:v>
                </c:pt>
                <c:pt idx="2">
                  <c:v>Herpès génital </c:v>
                </c:pt>
                <c:pt idx="3">
                  <c:v>Syphilis</c:v>
                </c:pt>
                <c:pt idx="4">
                  <c:v>Gonorrhée (blennorragie) </c:v>
                </c:pt>
                <c:pt idx="5">
                  <c:v>VIH/SIDA</c:v>
                </c:pt>
              </c:strCache>
            </c:strRef>
          </c:cat>
          <c:val>
            <c:numRef>
              <c:f>'Analyse-Likouala_Plateaux_Cuvet'!$D$250:$D$255</c:f>
              <c:numCache>
                <c:formatCode>0%</c:formatCode>
                <c:ptCount val="6"/>
                <c:pt idx="0">
                  <c:v>5.3191489361702128E-2</c:v>
                </c:pt>
                <c:pt idx="1">
                  <c:v>8.5106382978723402E-2</c:v>
                </c:pt>
                <c:pt idx="2">
                  <c:v>0.24468085106382978</c:v>
                </c:pt>
                <c:pt idx="3">
                  <c:v>0.32978723404255317</c:v>
                </c:pt>
                <c:pt idx="4">
                  <c:v>0.62765957446808507</c:v>
                </c:pt>
                <c:pt idx="5">
                  <c:v>0.98936170212765961</c:v>
                </c:pt>
              </c:numCache>
            </c:numRef>
          </c:val>
          <c:extLst>
            <c:ext xmlns:c16="http://schemas.microsoft.com/office/drawing/2014/chart" uri="{C3380CC4-5D6E-409C-BE32-E72D297353CC}">
              <c16:uniqueId val="{00000001-127E-49CA-928E-B64CE3D47625}"/>
            </c:ext>
          </c:extLst>
        </c:ser>
        <c:dLbls>
          <c:showLegendKey val="0"/>
          <c:showVal val="1"/>
          <c:showCatName val="0"/>
          <c:showSerName val="0"/>
          <c:showPercent val="0"/>
          <c:showBubbleSize val="0"/>
        </c:dLbls>
        <c:gapWidth val="150"/>
        <c:overlap val="-25"/>
        <c:axId val="362602896"/>
        <c:axId val="373118680"/>
      </c:barChart>
      <c:catAx>
        <c:axId val="362602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crossAx val="373118680"/>
        <c:crosses val="autoZero"/>
        <c:auto val="1"/>
        <c:lblAlgn val="ctr"/>
        <c:lblOffset val="100"/>
        <c:noMultiLvlLbl val="0"/>
      </c:catAx>
      <c:valAx>
        <c:axId val="373118680"/>
        <c:scaling>
          <c:orientation val="minMax"/>
        </c:scaling>
        <c:delete val="1"/>
        <c:axPos val="b"/>
        <c:numFmt formatCode="0%" sourceLinked="1"/>
        <c:majorTickMark val="none"/>
        <c:minorTickMark val="none"/>
        <c:tickLblPos val="nextTo"/>
        <c:crossAx val="362602896"/>
        <c:crosses val="autoZero"/>
        <c:crossBetween val="between"/>
      </c:valAx>
      <c:spPr>
        <a:noFill/>
        <a:ln>
          <a:noFill/>
        </a:ln>
        <a:effectLst/>
      </c:spPr>
    </c:plotArea>
    <c:legend>
      <c:legendPos val="t"/>
      <c:layout>
        <c:manualLayout>
          <c:xMode val="edge"/>
          <c:yMode val="edge"/>
          <c:x val="0.20250533742504342"/>
          <c:y val="0.94181700286573511"/>
          <c:w val="0.44527618411685033"/>
          <c:h val="5.7131854877277712E-2"/>
        </c:manualLayout>
      </c:layout>
      <c:overlay val="0"/>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500">
          <a:solidFill>
            <a:srgbClr val="1C3768"/>
          </a:solidFill>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91098750563344"/>
          <c:y val="2.148174388522698E-2"/>
          <c:w val="0.50098379781570634"/>
          <c:h val="0.90295708351484871"/>
        </c:manualLayout>
      </c:layout>
      <c:barChart>
        <c:barDir val="bar"/>
        <c:grouping val="clustered"/>
        <c:varyColors val="0"/>
        <c:ser>
          <c:idx val="0"/>
          <c:order val="0"/>
          <c:tx>
            <c:strRef>
              <c:f>'Analyse-Likouala_Plateaux_Cuvet'!$C$261</c:f>
              <c:strCache>
                <c:ptCount val="1"/>
                <c:pt idx="0">
                  <c:v>CAP Initiale</c:v>
                </c:pt>
              </c:strCache>
            </c:strRef>
          </c:tx>
          <c:spPr>
            <a:solidFill>
              <a:srgbClr val="B4C7E7"/>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E846-4EAE-8E33-B8161E3CE4A4}"/>
                </c:ext>
              </c:extLst>
            </c:dLbl>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'Analyse-Likouala_Plateaux_Cuvet'!$B$262:$B$268</c:f>
              <c:strCache>
                <c:ptCount val="7"/>
                <c:pt idx="0">
                  <c:v> Autres </c:v>
                </c:pt>
                <c:pt idx="1">
                  <c:v>Infection des yeux chez les nouveau-nés </c:v>
                </c:pt>
                <c:pt idx="2">
                  <c:v>Grossesse extra-utérine </c:v>
                </c:pt>
                <c:pt idx="3">
                  <c:v>Cancers des organes génitaux </c:v>
                </c:pt>
                <c:pt idx="4">
                  <c:v>Cancer du col de l’utérus</c:v>
                </c:pt>
                <c:pt idx="5">
                  <c:v>Stérilité chez la femme</c:v>
                </c:pt>
                <c:pt idx="6">
                  <c:v>Décès </c:v>
                </c:pt>
              </c:strCache>
            </c:strRef>
          </c:cat>
          <c:val>
            <c:numRef>
              <c:f>'Analyse-Likouala_Plateaux_Cuvet'!$C$262:$C$268</c:f>
              <c:numCache>
                <c:formatCode>0%</c:formatCode>
                <c:ptCount val="7"/>
                <c:pt idx="0">
                  <c:v>0</c:v>
                </c:pt>
                <c:pt idx="1">
                  <c:v>3.6363636363636362E-2</c:v>
                </c:pt>
                <c:pt idx="2">
                  <c:v>0.12727272727272726</c:v>
                </c:pt>
                <c:pt idx="3">
                  <c:v>0</c:v>
                </c:pt>
                <c:pt idx="4">
                  <c:v>5.4545454545454543E-2</c:v>
                </c:pt>
                <c:pt idx="5">
                  <c:v>0.50909090909090904</c:v>
                </c:pt>
                <c:pt idx="6">
                  <c:v>0.90909090909090906</c:v>
                </c:pt>
              </c:numCache>
            </c:numRef>
          </c:val>
          <c:extLst>
            <c:ext xmlns:c16="http://schemas.microsoft.com/office/drawing/2014/chart" uri="{C3380CC4-5D6E-409C-BE32-E72D297353CC}">
              <c16:uniqueId val="{00000000-E846-4EAE-8E33-B8161E3CE4A4}"/>
            </c:ext>
          </c:extLst>
        </c:ser>
        <c:ser>
          <c:idx val="1"/>
          <c:order val="1"/>
          <c:tx>
            <c:strRef>
              <c:f>'Analyse-Likouala_Plateaux_Cuvet'!$D$261</c:f>
              <c:strCache>
                <c:ptCount val="1"/>
                <c:pt idx="0">
                  <c:v>CAP Finale</c:v>
                </c:pt>
              </c:strCache>
            </c:strRef>
          </c:tx>
          <c:spPr>
            <a:solidFill>
              <a:srgbClr val="1C3768"/>
            </a:solidFill>
            <a:ln>
              <a:noFill/>
            </a:ln>
            <a:effectLst/>
          </c:spPr>
          <c:invertIfNegative val="0"/>
          <c:dLbls>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'Analyse-Likouala_Plateaux_Cuvet'!$B$262:$B$268</c:f>
              <c:strCache>
                <c:ptCount val="7"/>
                <c:pt idx="0">
                  <c:v> Autres </c:v>
                </c:pt>
                <c:pt idx="1">
                  <c:v>Infection des yeux chez les nouveau-nés </c:v>
                </c:pt>
                <c:pt idx="2">
                  <c:v>Grossesse extra-utérine </c:v>
                </c:pt>
                <c:pt idx="3">
                  <c:v>Cancers des organes génitaux </c:v>
                </c:pt>
                <c:pt idx="4">
                  <c:v>Cancer du col de l’utérus</c:v>
                </c:pt>
                <c:pt idx="5">
                  <c:v>Stérilité chez la femme</c:v>
                </c:pt>
                <c:pt idx="6">
                  <c:v>Décès </c:v>
                </c:pt>
              </c:strCache>
            </c:strRef>
          </c:cat>
          <c:val>
            <c:numRef>
              <c:f>'Analyse-Likouala_Plateaux_Cuvet'!$D$262:$D$268</c:f>
              <c:numCache>
                <c:formatCode>0%</c:formatCode>
                <c:ptCount val="7"/>
                <c:pt idx="0">
                  <c:v>1.0752688172043012E-2</c:v>
                </c:pt>
                <c:pt idx="1">
                  <c:v>4.3010752688172046E-2</c:v>
                </c:pt>
                <c:pt idx="2">
                  <c:v>0.10752688172043011</c:v>
                </c:pt>
                <c:pt idx="3">
                  <c:v>0.38709677419354838</c:v>
                </c:pt>
                <c:pt idx="4">
                  <c:v>0.41935483870967744</c:v>
                </c:pt>
                <c:pt idx="5">
                  <c:v>0.5268817204301075</c:v>
                </c:pt>
                <c:pt idx="6">
                  <c:v>0.956989247311828</c:v>
                </c:pt>
              </c:numCache>
            </c:numRef>
          </c:val>
          <c:extLst>
            <c:ext xmlns:c16="http://schemas.microsoft.com/office/drawing/2014/chart" uri="{C3380CC4-5D6E-409C-BE32-E72D297353CC}">
              <c16:uniqueId val="{00000001-E846-4EAE-8E33-B8161E3CE4A4}"/>
            </c:ext>
          </c:extLst>
        </c:ser>
        <c:dLbls>
          <c:showLegendKey val="0"/>
          <c:showVal val="1"/>
          <c:showCatName val="0"/>
          <c:showSerName val="0"/>
          <c:showPercent val="0"/>
          <c:showBubbleSize val="0"/>
        </c:dLbls>
        <c:gapWidth val="150"/>
        <c:overlap val="-25"/>
        <c:axId val="373110056"/>
        <c:axId val="373119072"/>
      </c:barChart>
      <c:catAx>
        <c:axId val="373110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crossAx val="373119072"/>
        <c:crosses val="autoZero"/>
        <c:auto val="1"/>
        <c:lblAlgn val="ctr"/>
        <c:lblOffset val="100"/>
        <c:noMultiLvlLbl val="0"/>
      </c:catAx>
      <c:valAx>
        <c:axId val="373119072"/>
        <c:scaling>
          <c:orientation val="minMax"/>
        </c:scaling>
        <c:delete val="1"/>
        <c:axPos val="b"/>
        <c:numFmt formatCode="0%" sourceLinked="1"/>
        <c:majorTickMark val="none"/>
        <c:minorTickMark val="none"/>
        <c:tickLblPos val="nextTo"/>
        <c:crossAx val="373110056"/>
        <c:crosses val="autoZero"/>
        <c:crossBetween val="between"/>
      </c:valAx>
      <c:spPr>
        <a:noFill/>
        <a:ln>
          <a:noFill/>
        </a:ln>
        <a:effectLst/>
      </c:spPr>
    </c:plotArea>
    <c:legend>
      <c:legendPos val="t"/>
      <c:layout>
        <c:manualLayout>
          <c:xMode val="edge"/>
          <c:yMode val="edge"/>
          <c:x val="0.32111243890094354"/>
          <c:y val="0.94451465749905372"/>
          <c:w val="0.36657882804018305"/>
          <c:h val="5.4728659829193671E-2"/>
        </c:manualLayout>
      </c:layout>
      <c:overlay val="0"/>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500">
          <a:solidFill>
            <a:srgbClr val="1C3768"/>
          </a:solidFill>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714928886000233"/>
          <c:y val="2.1967475339909354E-2"/>
          <c:w val="0.53484899666691244"/>
          <c:h val="0.90728522145338353"/>
        </c:manualLayout>
      </c:layout>
      <c:barChart>
        <c:barDir val="bar"/>
        <c:grouping val="clustered"/>
        <c:varyColors val="0"/>
        <c:ser>
          <c:idx val="0"/>
          <c:order val="0"/>
          <c:tx>
            <c:strRef>
              <c:f>'Analyse-Likouala_Plateaux_Cuvet'!$C$274</c:f>
              <c:strCache>
                <c:ptCount val="1"/>
                <c:pt idx="0">
                  <c:v>CAP Initiale</c:v>
                </c:pt>
              </c:strCache>
            </c:strRef>
          </c:tx>
          <c:spPr>
            <a:solidFill>
              <a:srgbClr val="B4C7E7"/>
            </a:solidFill>
            <a:ln>
              <a:noFill/>
            </a:ln>
            <a:effectLst/>
          </c:spPr>
          <c:invertIfNegative val="0"/>
          <c:dLbls>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'Analyse-Likouala_Plateaux_Cuvet'!$B$275:$B$280</c:f>
              <c:strCache>
                <c:ptCount val="6"/>
                <c:pt idx="0">
                  <c:v>Par la salive</c:v>
                </c:pt>
                <c:pt idx="1">
                  <c:v>Autres</c:v>
                </c:pt>
                <c:pt idx="2">
                  <c:v>Par des piqûres d’insecte ou de moustique</c:v>
                </c:pt>
                <c:pt idx="3">
                  <c:v>Lors de l’accouchement ou pendant l’allaitement </c:v>
                </c:pt>
                <c:pt idx="4">
                  <c:v>Par voie sanguine </c:v>
                </c:pt>
                <c:pt idx="5">
                  <c:v> Par voie sexuelle </c:v>
                </c:pt>
              </c:strCache>
            </c:strRef>
          </c:cat>
          <c:val>
            <c:numRef>
              <c:f>'Analyse-Likouala_Plateaux_Cuvet'!$C$275:$C$280</c:f>
              <c:numCache>
                <c:formatCode>0%</c:formatCode>
                <c:ptCount val="6"/>
                <c:pt idx="0">
                  <c:v>6.1728395061728392E-2</c:v>
                </c:pt>
                <c:pt idx="1">
                  <c:v>3.7037037037037035E-2</c:v>
                </c:pt>
                <c:pt idx="2">
                  <c:v>9.8765432098765427E-2</c:v>
                </c:pt>
                <c:pt idx="3">
                  <c:v>2.4691358024691357E-2</c:v>
                </c:pt>
                <c:pt idx="4">
                  <c:v>0.44444444444444442</c:v>
                </c:pt>
                <c:pt idx="5">
                  <c:v>0.83950617283950613</c:v>
                </c:pt>
              </c:numCache>
            </c:numRef>
          </c:val>
          <c:extLst>
            <c:ext xmlns:c16="http://schemas.microsoft.com/office/drawing/2014/chart" uri="{C3380CC4-5D6E-409C-BE32-E72D297353CC}">
              <c16:uniqueId val="{00000000-5F01-4D76-A03E-7ADF741A4010}"/>
            </c:ext>
          </c:extLst>
        </c:ser>
        <c:ser>
          <c:idx val="1"/>
          <c:order val="1"/>
          <c:tx>
            <c:strRef>
              <c:f>'Analyse-Likouala_Plateaux_Cuvet'!$D$274</c:f>
              <c:strCache>
                <c:ptCount val="1"/>
                <c:pt idx="0">
                  <c:v>CAP Finale</c:v>
                </c:pt>
              </c:strCache>
            </c:strRef>
          </c:tx>
          <c:spPr>
            <a:solidFill>
              <a:srgbClr val="1C3768"/>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5F01-4D76-A03E-7ADF741A4010}"/>
                </c:ext>
              </c:extLst>
            </c:dLbl>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'Analyse-Likouala_Plateaux_Cuvet'!$B$275:$B$280</c:f>
              <c:strCache>
                <c:ptCount val="6"/>
                <c:pt idx="0">
                  <c:v>Par la salive</c:v>
                </c:pt>
                <c:pt idx="1">
                  <c:v>Autres</c:v>
                </c:pt>
                <c:pt idx="2">
                  <c:v>Par des piqûres d’insecte ou de moustique</c:v>
                </c:pt>
                <c:pt idx="3">
                  <c:v>Lors de l’accouchement ou pendant l’allaitement </c:v>
                </c:pt>
                <c:pt idx="4">
                  <c:v>Par voie sanguine </c:v>
                </c:pt>
                <c:pt idx="5">
                  <c:v> Par voie sexuelle </c:v>
                </c:pt>
              </c:strCache>
            </c:strRef>
          </c:cat>
          <c:val>
            <c:numRef>
              <c:f>'Analyse-Likouala_Plateaux_Cuvet'!$D$275:$D$280</c:f>
              <c:numCache>
                <c:formatCode>0%</c:formatCode>
                <c:ptCount val="6"/>
                <c:pt idx="0">
                  <c:v>0</c:v>
                </c:pt>
                <c:pt idx="1">
                  <c:v>1.0638297872340425E-2</c:v>
                </c:pt>
                <c:pt idx="2">
                  <c:v>1.0638297872340425E-2</c:v>
                </c:pt>
                <c:pt idx="3">
                  <c:v>0.1276595744680851</c:v>
                </c:pt>
                <c:pt idx="4">
                  <c:v>0.7978723404255319</c:v>
                </c:pt>
                <c:pt idx="5">
                  <c:v>0.98936170212765961</c:v>
                </c:pt>
              </c:numCache>
            </c:numRef>
          </c:val>
          <c:extLst>
            <c:ext xmlns:c16="http://schemas.microsoft.com/office/drawing/2014/chart" uri="{C3380CC4-5D6E-409C-BE32-E72D297353CC}">
              <c16:uniqueId val="{00000001-5F01-4D76-A03E-7ADF741A4010}"/>
            </c:ext>
          </c:extLst>
        </c:ser>
        <c:dLbls>
          <c:showLegendKey val="0"/>
          <c:showVal val="1"/>
          <c:showCatName val="0"/>
          <c:showSerName val="0"/>
          <c:showPercent val="0"/>
          <c:showBubbleSize val="0"/>
        </c:dLbls>
        <c:gapWidth val="150"/>
        <c:overlap val="-25"/>
        <c:axId val="373115936"/>
        <c:axId val="373114368"/>
      </c:barChart>
      <c:catAx>
        <c:axId val="373115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crossAx val="373114368"/>
        <c:crosses val="autoZero"/>
        <c:auto val="1"/>
        <c:lblAlgn val="ctr"/>
        <c:lblOffset val="100"/>
        <c:noMultiLvlLbl val="0"/>
      </c:catAx>
      <c:valAx>
        <c:axId val="373114368"/>
        <c:scaling>
          <c:orientation val="minMax"/>
        </c:scaling>
        <c:delete val="1"/>
        <c:axPos val="b"/>
        <c:numFmt formatCode="0%" sourceLinked="1"/>
        <c:majorTickMark val="none"/>
        <c:minorTickMark val="none"/>
        <c:tickLblPos val="nextTo"/>
        <c:crossAx val="373115936"/>
        <c:crosses val="autoZero"/>
        <c:crossBetween val="between"/>
      </c:valAx>
      <c:spPr>
        <a:noFill/>
        <a:ln>
          <a:noFill/>
        </a:ln>
        <a:effectLst/>
      </c:spPr>
    </c:plotArea>
    <c:legend>
      <c:legendPos val="t"/>
      <c:layout>
        <c:manualLayout>
          <c:xMode val="edge"/>
          <c:yMode val="edge"/>
          <c:x val="0.26160034829509932"/>
          <c:y val="0.94771225185721619"/>
          <c:w val="0.38077863972474102"/>
          <c:h val="5.2287748142783814E-2"/>
        </c:manualLayout>
      </c:layout>
      <c:overlay val="0"/>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2500">
          <a:solidFill>
            <a:srgbClr val="1C3768"/>
          </a:solidFill>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2498048232842"/>
          <c:y val="6.6594261780365807E-3"/>
          <c:w val="0.45962249409423456"/>
          <c:h val="0.91799618723014709"/>
        </c:manualLayout>
      </c:layout>
      <c:barChart>
        <c:barDir val="bar"/>
        <c:grouping val="clustered"/>
        <c:varyColors val="0"/>
        <c:ser>
          <c:idx val="0"/>
          <c:order val="0"/>
          <c:tx>
            <c:strRef>
              <c:f>'Analyse-Likouala_Plateaux_Cuvet'!$C$286</c:f>
              <c:strCache>
                <c:ptCount val="1"/>
                <c:pt idx="0">
                  <c:v>CAP Initiale</c:v>
                </c:pt>
              </c:strCache>
            </c:strRef>
          </c:tx>
          <c:spPr>
            <a:solidFill>
              <a:srgbClr val="B4C7E7"/>
            </a:solidFill>
            <a:ln>
              <a:noFill/>
            </a:ln>
            <a:effectLst/>
          </c:spPr>
          <c:invertIfNegative val="0"/>
          <c:dLbls>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'Analyse-Likouala_Plateaux_Cuvet'!$B$287:$B$293</c:f>
              <c:strCache>
                <c:ptCount val="7"/>
                <c:pt idx="0">
                  <c:v>En faisant le dépistage volontaire</c:v>
                </c:pt>
                <c:pt idx="1">
                  <c:v>En évitant l’utilisation des objets tranchants non stérilisés</c:v>
                </c:pt>
                <c:pt idx="2">
                  <c:v>En ne rentrant pas en contact direct avec du sang d’une autre personne</c:v>
                </c:pt>
                <c:pt idx="3">
                  <c:v>En limitant le nombre de partenaires sexuels</c:v>
                </c:pt>
                <c:pt idx="4">
                  <c:v>En pratiquant la bonne fidélité pour le couple</c:v>
                </c:pt>
                <c:pt idx="5">
                  <c:v>En pratiquant l’abstinence pour les célibataires</c:v>
                </c:pt>
                <c:pt idx="6">
                  <c:v>En utilisant correctement de préservatif</c:v>
                </c:pt>
              </c:strCache>
            </c:strRef>
          </c:cat>
          <c:val>
            <c:numRef>
              <c:f>'Analyse-Likouala_Plateaux_Cuvet'!$C$287:$C$293</c:f>
              <c:numCache>
                <c:formatCode>0%</c:formatCode>
                <c:ptCount val="7"/>
                <c:pt idx="0">
                  <c:v>2.4691358024691357E-2</c:v>
                </c:pt>
                <c:pt idx="1">
                  <c:v>7.407407407407407E-2</c:v>
                </c:pt>
                <c:pt idx="2">
                  <c:v>7.407407407407407E-2</c:v>
                </c:pt>
                <c:pt idx="3">
                  <c:v>8.6419753086419748E-2</c:v>
                </c:pt>
                <c:pt idx="4">
                  <c:v>9.8765432098765427E-2</c:v>
                </c:pt>
                <c:pt idx="5">
                  <c:v>9.8765432098765427E-2</c:v>
                </c:pt>
                <c:pt idx="6">
                  <c:v>0.90123456790123457</c:v>
                </c:pt>
              </c:numCache>
            </c:numRef>
          </c:val>
          <c:extLst>
            <c:ext xmlns:c16="http://schemas.microsoft.com/office/drawing/2014/chart" uri="{C3380CC4-5D6E-409C-BE32-E72D297353CC}">
              <c16:uniqueId val="{00000000-3B87-4305-9E73-DF9D2575E6BD}"/>
            </c:ext>
          </c:extLst>
        </c:ser>
        <c:ser>
          <c:idx val="1"/>
          <c:order val="1"/>
          <c:tx>
            <c:strRef>
              <c:f>'Analyse-Likouala_Plateaux_Cuvet'!$D$286</c:f>
              <c:strCache>
                <c:ptCount val="1"/>
                <c:pt idx="0">
                  <c:v>CAP Finale</c:v>
                </c:pt>
              </c:strCache>
            </c:strRef>
          </c:tx>
          <c:spPr>
            <a:solidFill>
              <a:srgbClr val="1C3768"/>
            </a:solidFill>
            <a:ln>
              <a:noFill/>
            </a:ln>
            <a:effectLst/>
          </c:spPr>
          <c:invertIfNegative val="0"/>
          <c:dLbls>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'Analyse-Likouala_Plateaux_Cuvet'!$B$287:$B$293</c:f>
              <c:strCache>
                <c:ptCount val="7"/>
                <c:pt idx="0">
                  <c:v>En faisant le dépistage volontaire</c:v>
                </c:pt>
                <c:pt idx="1">
                  <c:v>En évitant l’utilisation des objets tranchants non stérilisés</c:v>
                </c:pt>
                <c:pt idx="2">
                  <c:v>En ne rentrant pas en contact direct avec du sang d’une autre personne</c:v>
                </c:pt>
                <c:pt idx="3">
                  <c:v>En limitant le nombre de partenaires sexuels</c:v>
                </c:pt>
                <c:pt idx="4">
                  <c:v>En pratiquant la bonne fidélité pour le couple</c:v>
                </c:pt>
                <c:pt idx="5">
                  <c:v>En pratiquant l’abstinence pour les célibataires</c:v>
                </c:pt>
                <c:pt idx="6">
                  <c:v>En utilisant correctement de préservatif</c:v>
                </c:pt>
              </c:strCache>
            </c:strRef>
          </c:cat>
          <c:val>
            <c:numRef>
              <c:f>'Analyse-Likouala_Plateaux_Cuvet'!$D$287:$D$293</c:f>
              <c:numCache>
                <c:formatCode>0%</c:formatCode>
                <c:ptCount val="7"/>
                <c:pt idx="0">
                  <c:v>0.15957446808510639</c:v>
                </c:pt>
                <c:pt idx="1">
                  <c:v>0.40425531914893614</c:v>
                </c:pt>
                <c:pt idx="2">
                  <c:v>0.26595744680851063</c:v>
                </c:pt>
                <c:pt idx="3">
                  <c:v>0.13829787234042554</c:v>
                </c:pt>
                <c:pt idx="4">
                  <c:v>0.22340425531914893</c:v>
                </c:pt>
                <c:pt idx="5">
                  <c:v>9.5744680851063829E-2</c:v>
                </c:pt>
                <c:pt idx="6">
                  <c:v>1</c:v>
                </c:pt>
              </c:numCache>
            </c:numRef>
          </c:val>
          <c:extLst>
            <c:ext xmlns:c16="http://schemas.microsoft.com/office/drawing/2014/chart" uri="{C3380CC4-5D6E-409C-BE32-E72D297353CC}">
              <c16:uniqueId val="{00000001-3B87-4305-9E73-DF9D2575E6BD}"/>
            </c:ext>
          </c:extLst>
        </c:ser>
        <c:dLbls>
          <c:showLegendKey val="0"/>
          <c:showVal val="1"/>
          <c:showCatName val="0"/>
          <c:showSerName val="0"/>
          <c:showPercent val="0"/>
          <c:showBubbleSize val="0"/>
        </c:dLbls>
        <c:gapWidth val="150"/>
        <c:overlap val="-25"/>
        <c:axId val="373114760"/>
        <c:axId val="373115152"/>
      </c:barChart>
      <c:catAx>
        <c:axId val="373114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crossAx val="373115152"/>
        <c:crosses val="autoZero"/>
        <c:auto val="1"/>
        <c:lblAlgn val="ctr"/>
        <c:lblOffset val="100"/>
        <c:noMultiLvlLbl val="0"/>
      </c:catAx>
      <c:valAx>
        <c:axId val="373115152"/>
        <c:scaling>
          <c:orientation val="minMax"/>
        </c:scaling>
        <c:delete val="1"/>
        <c:axPos val="b"/>
        <c:numFmt formatCode="0%" sourceLinked="1"/>
        <c:majorTickMark val="none"/>
        <c:minorTickMark val="none"/>
        <c:tickLblPos val="nextTo"/>
        <c:crossAx val="373114760"/>
        <c:crosses val="autoZero"/>
        <c:crossBetween val="between"/>
      </c:valAx>
      <c:spPr>
        <a:noFill/>
        <a:ln>
          <a:noFill/>
        </a:ln>
        <a:effectLst/>
      </c:spPr>
    </c:plotArea>
    <c:legend>
      <c:legendPos val="t"/>
      <c:layout>
        <c:manualLayout>
          <c:xMode val="edge"/>
          <c:yMode val="edge"/>
          <c:x val="0.30463348039119653"/>
          <c:y val="0.95375284527372095"/>
          <c:w val="0.50232353798539631"/>
          <c:h val="4.6247154726279063E-2"/>
        </c:manualLayout>
      </c:layout>
      <c:overlay val="0"/>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500">
          <a:solidFill>
            <a:srgbClr val="1C3768"/>
          </a:solidFill>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01723924797939"/>
          <c:y val="2.926147826655227E-2"/>
          <c:w val="0.42392174663869608"/>
          <c:h val="0.9022097675358367"/>
        </c:manualLayout>
      </c:layout>
      <c:barChart>
        <c:barDir val="bar"/>
        <c:grouping val="clustered"/>
        <c:varyColors val="0"/>
        <c:ser>
          <c:idx val="0"/>
          <c:order val="0"/>
          <c:tx>
            <c:strRef>
              <c:f>'Analyse-Likouala_Plateaux_Cuvet'!$C$212</c:f>
              <c:strCache>
                <c:ptCount val="1"/>
                <c:pt idx="0">
                  <c:v>CAP Initiale</c:v>
                </c:pt>
              </c:strCache>
            </c:strRef>
          </c:tx>
          <c:spPr>
            <a:solidFill>
              <a:srgbClr val="B4C7E7"/>
            </a:solidFill>
            <a:ln>
              <a:noFill/>
            </a:ln>
            <a:effectLst/>
          </c:spPr>
          <c:invertIfNegative val="0"/>
          <c:dLbls>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'Analyse-Likouala_Plateaux_Cuvet'!$B$213:$B$224</c:f>
              <c:strCache>
                <c:ptCount val="12"/>
                <c:pt idx="0">
                  <c:v>Enrôlement /recrutement forcé dans les groupes armés</c:v>
                </c:pt>
                <c:pt idx="1">
                  <c:v>Je ne sais pas</c:v>
                </c:pt>
                <c:pt idx="2">
                  <c:v>Autre, précisez</c:v>
                </c:pt>
                <c:pt idx="3">
                  <c:v>Aucun risque</c:v>
                </c:pt>
                <c:pt idx="4">
                  <c:v>Mariage précoce</c:v>
                </c:pt>
                <c:pt idx="5">
                  <c:v>Travaux forcés</c:v>
                </c:pt>
                <c:pt idx="6">
                  <c:v>Non scolarisation ou déscolarisation</c:v>
                </c:pt>
                <c:pt idx="7">
                  <c:v>Grossesse précoces</c:v>
                </c:pt>
                <c:pt idx="8">
                  <c:v>Maltraitance </c:v>
                </c:pt>
                <c:pt idx="9">
                  <c:v>Maladies</c:v>
                </c:pt>
                <c:pt idx="10">
                  <c:v>Violences physiques</c:v>
                </c:pt>
                <c:pt idx="11">
                  <c:v>Violences sexuelles</c:v>
                </c:pt>
              </c:strCache>
            </c:strRef>
          </c:cat>
          <c:val>
            <c:numRef>
              <c:f>'Analyse-Likouala_Plateaux_Cuvet'!$C$213:$C$224</c:f>
              <c:numCache>
                <c:formatCode>0%</c:formatCode>
                <c:ptCount val="12"/>
                <c:pt idx="0">
                  <c:v>1.8181818181818181E-2</c:v>
                </c:pt>
                <c:pt idx="1">
                  <c:v>1.8181818181818181E-2</c:v>
                </c:pt>
                <c:pt idx="2">
                  <c:v>5.4545454545454543E-2</c:v>
                </c:pt>
                <c:pt idx="3">
                  <c:v>9.0909090909090912E-2</c:v>
                </c:pt>
                <c:pt idx="4">
                  <c:v>0.18181818181818182</c:v>
                </c:pt>
                <c:pt idx="5">
                  <c:v>0.21818181818181817</c:v>
                </c:pt>
                <c:pt idx="6">
                  <c:v>0.23636363636363636</c:v>
                </c:pt>
                <c:pt idx="7">
                  <c:v>0.25454545454545452</c:v>
                </c:pt>
                <c:pt idx="8">
                  <c:v>0.30909090909090908</c:v>
                </c:pt>
                <c:pt idx="9">
                  <c:v>0.34545454545454546</c:v>
                </c:pt>
                <c:pt idx="10">
                  <c:v>0.36363636363636365</c:v>
                </c:pt>
                <c:pt idx="11">
                  <c:v>0.41818181818181815</c:v>
                </c:pt>
              </c:numCache>
            </c:numRef>
          </c:val>
          <c:extLst>
            <c:ext xmlns:c16="http://schemas.microsoft.com/office/drawing/2014/chart" uri="{C3380CC4-5D6E-409C-BE32-E72D297353CC}">
              <c16:uniqueId val="{00000000-0A6E-4414-89D7-82C8EBBBCB36}"/>
            </c:ext>
          </c:extLst>
        </c:ser>
        <c:ser>
          <c:idx val="1"/>
          <c:order val="1"/>
          <c:tx>
            <c:strRef>
              <c:f>'Analyse-Likouala_Plateaux_Cuvet'!$D$212</c:f>
              <c:strCache>
                <c:ptCount val="1"/>
                <c:pt idx="0">
                  <c:v>CAP Finale</c:v>
                </c:pt>
              </c:strCache>
            </c:strRef>
          </c:tx>
          <c:spPr>
            <a:solidFill>
              <a:srgbClr val="1C3768"/>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0A6E-4414-89D7-82C8EBBBCB36}"/>
                </c:ext>
              </c:extLst>
            </c:dLbl>
            <c:dLbl>
              <c:idx val="1"/>
              <c:delete val="1"/>
              <c:extLst>
                <c:ext xmlns:c15="http://schemas.microsoft.com/office/drawing/2012/chart" uri="{CE6537A1-D6FC-4f65-9D91-7224C49458BB}"/>
                <c:ext xmlns:c16="http://schemas.microsoft.com/office/drawing/2014/chart" uri="{C3380CC4-5D6E-409C-BE32-E72D297353CC}">
                  <c16:uniqueId val="{00000005-0A6E-4414-89D7-82C8EBBBCB36}"/>
                </c:ext>
              </c:extLst>
            </c:dLbl>
            <c:dLbl>
              <c:idx val="2"/>
              <c:delete val="1"/>
              <c:extLst>
                <c:ext xmlns:c15="http://schemas.microsoft.com/office/drawing/2012/chart" uri="{CE6537A1-D6FC-4f65-9D91-7224C49458BB}"/>
                <c:ext xmlns:c16="http://schemas.microsoft.com/office/drawing/2014/chart" uri="{C3380CC4-5D6E-409C-BE32-E72D297353CC}">
                  <c16:uniqueId val="{00000004-0A6E-4414-89D7-82C8EBBBCB36}"/>
                </c:ext>
              </c:extLst>
            </c:dLbl>
            <c:dLbl>
              <c:idx val="3"/>
              <c:delete val="1"/>
              <c:extLst>
                <c:ext xmlns:c15="http://schemas.microsoft.com/office/drawing/2012/chart" uri="{CE6537A1-D6FC-4f65-9D91-7224C49458BB}"/>
                <c:ext xmlns:c16="http://schemas.microsoft.com/office/drawing/2014/chart" uri="{C3380CC4-5D6E-409C-BE32-E72D297353CC}">
                  <c16:uniqueId val="{00000003-0A6E-4414-89D7-82C8EBBBCB36}"/>
                </c:ext>
              </c:extLst>
            </c:dLbl>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'Analyse-Likouala_Plateaux_Cuvet'!$B$213:$B$224</c:f>
              <c:strCache>
                <c:ptCount val="12"/>
                <c:pt idx="0">
                  <c:v>Enrôlement /recrutement forcé dans les groupes armés</c:v>
                </c:pt>
                <c:pt idx="1">
                  <c:v>Je ne sais pas</c:v>
                </c:pt>
                <c:pt idx="2">
                  <c:v>Autre, précisez</c:v>
                </c:pt>
                <c:pt idx="3">
                  <c:v>Aucun risque</c:v>
                </c:pt>
                <c:pt idx="4">
                  <c:v>Mariage précoce</c:v>
                </c:pt>
                <c:pt idx="5">
                  <c:v>Travaux forcés</c:v>
                </c:pt>
                <c:pt idx="6">
                  <c:v>Non scolarisation ou déscolarisation</c:v>
                </c:pt>
                <c:pt idx="7">
                  <c:v>Grossesse précoces</c:v>
                </c:pt>
                <c:pt idx="8">
                  <c:v>Maltraitance </c:v>
                </c:pt>
                <c:pt idx="9">
                  <c:v>Maladies</c:v>
                </c:pt>
                <c:pt idx="10">
                  <c:v>Violences physiques</c:v>
                </c:pt>
                <c:pt idx="11">
                  <c:v>Violences sexuelles</c:v>
                </c:pt>
              </c:strCache>
            </c:strRef>
          </c:cat>
          <c:val>
            <c:numRef>
              <c:f>'Analyse-Likouala_Plateaux_Cuvet'!$D$213:$D$224</c:f>
              <c:numCache>
                <c:formatCode>0%</c:formatCode>
                <c:ptCount val="12"/>
                <c:pt idx="0">
                  <c:v>0</c:v>
                </c:pt>
                <c:pt idx="1">
                  <c:v>0</c:v>
                </c:pt>
                <c:pt idx="2">
                  <c:v>0</c:v>
                </c:pt>
                <c:pt idx="3">
                  <c:v>0</c:v>
                </c:pt>
                <c:pt idx="4">
                  <c:v>0.11363636363636363</c:v>
                </c:pt>
                <c:pt idx="5">
                  <c:v>0.27272727272727271</c:v>
                </c:pt>
                <c:pt idx="6">
                  <c:v>0.75</c:v>
                </c:pt>
                <c:pt idx="7">
                  <c:v>0.61363636363636365</c:v>
                </c:pt>
                <c:pt idx="8">
                  <c:v>4.5454545454545456E-2</c:v>
                </c:pt>
                <c:pt idx="9">
                  <c:v>0.75</c:v>
                </c:pt>
                <c:pt idx="10">
                  <c:v>0.84090909090909094</c:v>
                </c:pt>
                <c:pt idx="11">
                  <c:v>0.95454545454545459</c:v>
                </c:pt>
              </c:numCache>
            </c:numRef>
          </c:val>
          <c:extLst>
            <c:ext xmlns:c16="http://schemas.microsoft.com/office/drawing/2014/chart" uri="{C3380CC4-5D6E-409C-BE32-E72D297353CC}">
              <c16:uniqueId val="{00000001-0A6E-4414-89D7-82C8EBBBCB36}"/>
            </c:ext>
          </c:extLst>
        </c:ser>
        <c:dLbls>
          <c:showLegendKey val="0"/>
          <c:showVal val="1"/>
          <c:showCatName val="0"/>
          <c:showSerName val="0"/>
          <c:showPercent val="0"/>
          <c:showBubbleSize val="0"/>
        </c:dLbls>
        <c:gapWidth val="150"/>
        <c:overlap val="-25"/>
        <c:axId val="373115544"/>
        <c:axId val="373119464"/>
      </c:barChart>
      <c:catAx>
        <c:axId val="373115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crossAx val="373119464"/>
        <c:crosses val="autoZero"/>
        <c:auto val="1"/>
        <c:lblAlgn val="ctr"/>
        <c:lblOffset val="100"/>
        <c:noMultiLvlLbl val="0"/>
      </c:catAx>
      <c:valAx>
        <c:axId val="373119464"/>
        <c:scaling>
          <c:orientation val="minMax"/>
        </c:scaling>
        <c:delete val="1"/>
        <c:axPos val="b"/>
        <c:numFmt formatCode="0%" sourceLinked="1"/>
        <c:majorTickMark val="none"/>
        <c:minorTickMark val="none"/>
        <c:tickLblPos val="nextTo"/>
        <c:crossAx val="373115544"/>
        <c:crosses val="autoZero"/>
        <c:crossBetween val="between"/>
      </c:valAx>
      <c:spPr>
        <a:noFill/>
        <a:ln>
          <a:noFill/>
        </a:ln>
        <a:effectLst/>
      </c:spPr>
    </c:plotArea>
    <c:legend>
      <c:legendPos val="t"/>
      <c:layout>
        <c:manualLayout>
          <c:xMode val="edge"/>
          <c:yMode val="edge"/>
          <c:x val="0.30538677681588394"/>
          <c:y val="0.94417394672264077"/>
          <c:w val="0.34564578630793658"/>
          <c:h val="5.5150118741205324E-2"/>
        </c:manualLayout>
      </c:layout>
      <c:overlay val="0"/>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500">
          <a:solidFill>
            <a:srgbClr val="1C3768"/>
          </a:solidFill>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'Analyse-Likouala_Plateaux_Cuvet'!$C$228</c:f>
              <c:strCache>
                <c:ptCount val="1"/>
                <c:pt idx="0">
                  <c:v>CAP Initiale</c:v>
                </c:pt>
              </c:strCache>
            </c:strRef>
          </c:tx>
          <c:spPr>
            <a:solidFill>
              <a:srgbClr val="B4C7E7"/>
            </a:solidFill>
            <a:ln>
              <a:noFill/>
            </a:ln>
            <a:effectLst/>
          </c:spPr>
          <c:invertIfNegative val="0"/>
          <c:dLbls>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'Analyse-Likouala_Plateaux_Cuvet'!$B$229:$B$242</c:f>
              <c:strCache>
                <c:ptCount val="14"/>
                <c:pt idx="0">
                  <c:v>Droit à la propriété</c:v>
                </c:pt>
                <c:pt idx="1">
                  <c:v>Droit à la liberté de pensée et d’expression </c:v>
                </c:pt>
                <c:pt idx="2">
                  <c:v>Droit à l’égalité devant la loi</c:v>
                </c:pt>
                <c:pt idx="3">
                  <c:v>Droit au repos et au loisir </c:v>
                </c:pt>
                <c:pt idx="4">
                  <c:v>Droit de vivre avec sa famille </c:v>
                </c:pt>
                <c:pt idx="5">
                  <c:v>Droit au respect dû à la dignité humaine </c:v>
                </c:pt>
                <c:pt idx="6">
                  <c:v>Droit au mariage</c:v>
                </c:pt>
                <c:pt idx="7">
                  <c:v>Droit à l’éducation/Instruction    </c:v>
                </c:pt>
                <c:pt idx="8">
                  <c:v>Droit au travail (avec salaire)    </c:v>
                </c:pt>
                <c:pt idx="9">
                  <c:v>Droit à la vie</c:v>
                </c:pt>
                <c:pt idx="10">
                  <c:v>Droit d’exercer le commerce</c:v>
                </c:pt>
                <c:pt idx="11">
                  <c:v>Droit à la protection contre les abus  </c:v>
                </c:pt>
                <c:pt idx="12">
                  <c:v>Droit à la santé et à la sécurité</c:v>
                </c:pt>
                <c:pt idx="13">
                  <c:v>Droit à l’éducation</c:v>
                </c:pt>
              </c:strCache>
            </c:strRef>
          </c:cat>
          <c:val>
            <c:numRef>
              <c:f>'Analyse-Likouala_Plateaux_Cuvet'!$C$229:$C$242</c:f>
              <c:numCache>
                <c:formatCode>0%</c:formatCode>
                <c:ptCount val="14"/>
                <c:pt idx="0">
                  <c:v>0.15789473684210525</c:v>
                </c:pt>
                <c:pt idx="1">
                  <c:v>0.30526315789473685</c:v>
                </c:pt>
                <c:pt idx="2">
                  <c:v>0.17894736842105263</c:v>
                </c:pt>
                <c:pt idx="3">
                  <c:v>0.17894736842105263</c:v>
                </c:pt>
                <c:pt idx="4">
                  <c:v>0.23157894736842105</c:v>
                </c:pt>
                <c:pt idx="5">
                  <c:v>0.25263157894736843</c:v>
                </c:pt>
                <c:pt idx="6">
                  <c:v>0.3473684210526316</c:v>
                </c:pt>
                <c:pt idx="7">
                  <c:v>0.31578947368421051</c:v>
                </c:pt>
                <c:pt idx="8">
                  <c:v>0.15789473684210525</c:v>
                </c:pt>
                <c:pt idx="9">
                  <c:v>0.29473684210526313</c:v>
                </c:pt>
                <c:pt idx="10">
                  <c:v>0.25263157894736843</c:v>
                </c:pt>
                <c:pt idx="11">
                  <c:v>0.57894736842105265</c:v>
                </c:pt>
                <c:pt idx="12">
                  <c:v>0.24210526315789474</c:v>
                </c:pt>
                <c:pt idx="13">
                  <c:v>0.37894736842105264</c:v>
                </c:pt>
              </c:numCache>
            </c:numRef>
          </c:val>
          <c:extLst>
            <c:ext xmlns:c16="http://schemas.microsoft.com/office/drawing/2014/chart" uri="{C3380CC4-5D6E-409C-BE32-E72D297353CC}">
              <c16:uniqueId val="{00000000-6DB3-493F-B622-63565BCE2FC7}"/>
            </c:ext>
          </c:extLst>
        </c:ser>
        <c:ser>
          <c:idx val="1"/>
          <c:order val="1"/>
          <c:tx>
            <c:strRef>
              <c:f>'Analyse-Likouala_Plateaux_Cuvet'!$D$228</c:f>
              <c:strCache>
                <c:ptCount val="1"/>
                <c:pt idx="0">
                  <c:v>CAP Finale</c:v>
                </c:pt>
              </c:strCache>
            </c:strRef>
          </c:tx>
          <c:spPr>
            <a:solidFill>
              <a:srgbClr val="1C3768"/>
            </a:solidFill>
            <a:ln>
              <a:noFill/>
            </a:ln>
            <a:effectLst/>
          </c:spPr>
          <c:invertIfNegative val="0"/>
          <c:dLbls>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'Analyse-Likouala_Plateaux_Cuvet'!$B$229:$B$242</c:f>
              <c:strCache>
                <c:ptCount val="14"/>
                <c:pt idx="0">
                  <c:v>Droit à la propriété</c:v>
                </c:pt>
                <c:pt idx="1">
                  <c:v>Droit à la liberté de pensée et d’expression </c:v>
                </c:pt>
                <c:pt idx="2">
                  <c:v>Droit à l’égalité devant la loi</c:v>
                </c:pt>
                <c:pt idx="3">
                  <c:v>Droit au repos et au loisir </c:v>
                </c:pt>
                <c:pt idx="4">
                  <c:v>Droit de vivre avec sa famille </c:v>
                </c:pt>
                <c:pt idx="5">
                  <c:v>Droit au respect dû à la dignité humaine </c:v>
                </c:pt>
                <c:pt idx="6">
                  <c:v>Droit au mariage</c:v>
                </c:pt>
                <c:pt idx="7">
                  <c:v>Droit à l’éducation/Instruction    </c:v>
                </c:pt>
                <c:pt idx="8">
                  <c:v>Droit au travail (avec salaire)    </c:v>
                </c:pt>
                <c:pt idx="9">
                  <c:v>Droit à la vie</c:v>
                </c:pt>
                <c:pt idx="10">
                  <c:v>Droit d’exercer le commerce</c:v>
                </c:pt>
                <c:pt idx="11">
                  <c:v>Droit à la protection contre les abus  </c:v>
                </c:pt>
                <c:pt idx="12">
                  <c:v>Droit à la santé et à la sécurité</c:v>
                </c:pt>
                <c:pt idx="13">
                  <c:v>Droit à l’éducation</c:v>
                </c:pt>
              </c:strCache>
            </c:strRef>
          </c:cat>
          <c:val>
            <c:numRef>
              <c:f>'Analyse-Likouala_Plateaux_Cuvet'!$D$229:$D$242</c:f>
              <c:numCache>
                <c:formatCode>0%</c:formatCode>
                <c:ptCount val="14"/>
                <c:pt idx="0">
                  <c:v>0.13829787234042554</c:v>
                </c:pt>
                <c:pt idx="1">
                  <c:v>0.13829787234042554</c:v>
                </c:pt>
                <c:pt idx="2">
                  <c:v>0.14893617021276595</c:v>
                </c:pt>
                <c:pt idx="3">
                  <c:v>0.15957446808510639</c:v>
                </c:pt>
                <c:pt idx="4">
                  <c:v>0.18085106382978725</c:v>
                </c:pt>
                <c:pt idx="5">
                  <c:v>0.18085106382978725</c:v>
                </c:pt>
                <c:pt idx="6">
                  <c:v>0.31914893617021278</c:v>
                </c:pt>
                <c:pt idx="7">
                  <c:v>0.32978723404255317</c:v>
                </c:pt>
                <c:pt idx="8">
                  <c:v>0.42553191489361702</c:v>
                </c:pt>
                <c:pt idx="9">
                  <c:v>0.46808510638297873</c:v>
                </c:pt>
                <c:pt idx="10">
                  <c:v>0.73404255319148937</c:v>
                </c:pt>
                <c:pt idx="11">
                  <c:v>0.77659574468085102</c:v>
                </c:pt>
                <c:pt idx="12">
                  <c:v>0.93617021276595747</c:v>
                </c:pt>
                <c:pt idx="13">
                  <c:v>0.97872340425531912</c:v>
                </c:pt>
              </c:numCache>
            </c:numRef>
          </c:val>
          <c:extLst>
            <c:ext xmlns:c16="http://schemas.microsoft.com/office/drawing/2014/chart" uri="{C3380CC4-5D6E-409C-BE32-E72D297353CC}">
              <c16:uniqueId val="{00000001-6DB3-493F-B622-63565BCE2FC7}"/>
            </c:ext>
          </c:extLst>
        </c:ser>
        <c:dLbls>
          <c:showLegendKey val="0"/>
          <c:showVal val="1"/>
          <c:showCatName val="0"/>
          <c:showSerName val="0"/>
          <c:showPercent val="0"/>
          <c:showBubbleSize val="0"/>
        </c:dLbls>
        <c:gapWidth val="150"/>
        <c:overlap val="-25"/>
        <c:axId val="373113584"/>
        <c:axId val="373116328"/>
      </c:barChart>
      <c:catAx>
        <c:axId val="373113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crossAx val="373116328"/>
        <c:crosses val="autoZero"/>
        <c:auto val="1"/>
        <c:lblAlgn val="ctr"/>
        <c:lblOffset val="100"/>
        <c:noMultiLvlLbl val="0"/>
      </c:catAx>
      <c:valAx>
        <c:axId val="373116328"/>
        <c:scaling>
          <c:orientation val="minMax"/>
        </c:scaling>
        <c:delete val="1"/>
        <c:axPos val="b"/>
        <c:numFmt formatCode="0%" sourceLinked="1"/>
        <c:majorTickMark val="none"/>
        <c:minorTickMark val="none"/>
        <c:tickLblPos val="nextTo"/>
        <c:crossAx val="373113584"/>
        <c:crosses val="autoZero"/>
        <c:crossBetween val="between"/>
      </c:valAx>
      <c:spPr>
        <a:noFill/>
        <a:ln>
          <a:noFill/>
        </a:ln>
        <a:effectLst/>
      </c:spPr>
    </c:plotArea>
    <c:legend>
      <c:legendPos val="t"/>
      <c:layout>
        <c:manualLayout>
          <c:xMode val="edge"/>
          <c:yMode val="edge"/>
          <c:x val="0.68965022716179614"/>
          <c:y val="0.53690828684109015"/>
          <c:w val="0.24926261091474899"/>
          <c:h val="4.9350324663305668E-2"/>
        </c:manualLayout>
      </c:layout>
      <c:overlay val="0"/>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500">
          <a:solidFill>
            <a:srgbClr val="1C3768"/>
          </a:solidFill>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500" b="1" i="0" u="none" strike="noStrike" kern="1200" spc="0" baseline="0">
                <a:solidFill>
                  <a:srgbClr val="1C3768"/>
                </a:solidFill>
                <a:latin typeface="+mn-lt"/>
                <a:ea typeface="+mn-ea"/>
                <a:cs typeface="+mn-cs"/>
              </a:defRPr>
            </a:pPr>
            <a:r>
              <a:rPr lang="fr-CD" sz="4500" b="1"/>
              <a:t>Cap Initiale</a:t>
            </a:r>
          </a:p>
        </c:rich>
      </c:tx>
      <c:layout>
        <c:manualLayout>
          <c:xMode val="edge"/>
          <c:yMode val="edge"/>
          <c:x val="1.0396931917601189E-2"/>
          <c:y val="0"/>
        </c:manualLayout>
      </c:layout>
      <c:overlay val="0"/>
      <c:spPr>
        <a:noFill/>
        <a:ln>
          <a:noFill/>
        </a:ln>
        <a:effectLst/>
      </c:spPr>
      <c:txPr>
        <a:bodyPr rot="0" spcFirstLastPara="1" vertOverflow="ellipsis" vert="horz" wrap="square" anchor="ctr" anchorCtr="1"/>
        <a:lstStyle/>
        <a:p>
          <a:pPr>
            <a:defRPr sz="4500" b="1" i="0" u="none" strike="noStrike" kern="1200" spc="0" baseline="0">
              <a:solidFill>
                <a:srgbClr val="1C3768"/>
              </a:solidFill>
              <a:latin typeface="+mn-lt"/>
              <a:ea typeface="+mn-ea"/>
              <a:cs typeface="+mn-cs"/>
            </a:defRPr>
          </a:pPr>
          <a:endParaRPr lang="fr-FR"/>
        </a:p>
      </c:txPr>
    </c:title>
    <c:autoTitleDeleted val="0"/>
    <c:plotArea>
      <c:layout>
        <c:manualLayout>
          <c:layoutTarget val="inner"/>
          <c:xMode val="edge"/>
          <c:yMode val="edge"/>
          <c:x val="1.7708769352677454E-3"/>
          <c:y val="4.0220909886264214E-2"/>
          <c:w val="0.9926446004680709"/>
          <c:h val="0.44006430446194228"/>
        </c:manualLayout>
      </c:layout>
      <c:barChart>
        <c:barDir val="col"/>
        <c:grouping val="clustered"/>
        <c:varyColors val="0"/>
        <c:ser>
          <c:idx val="0"/>
          <c:order val="0"/>
          <c:tx>
            <c:strRef>
              <c:f>'Analyse-Likouala_Plateaux_Cuvet'!$L$119:$L$120</c:f>
              <c:strCache>
                <c:ptCount val="2"/>
                <c:pt idx="0">
                  <c:v>CAP initiale </c:v>
                </c:pt>
                <c:pt idx="1">
                  <c:v>Homme</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3000" b="0" i="0" u="none" strike="noStrike" kern="1200" baseline="0">
                    <a:solidFill>
                      <a:srgbClr val="1C37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'Analyse-Likouala_Plateaux_Cuvet'!$K$121:$K$132</c:f>
              <c:strCache>
                <c:ptCount val="12"/>
                <c:pt idx="0">
                  <c:v>Les jeunes filles et les femmes ont le droit d’aller à l’école, au même titre que les garçons et les hommes</c:v>
                </c:pt>
                <c:pt idx="1">
                  <c:v>Les femmes ont plus de chances que les hommes de subir des actes de violence</c:v>
                </c:pt>
                <c:pt idx="2">
                  <c:v>Les femmes doivent accepter certaines violences si c’est pour garder le ménage uni</c:v>
                </c:pt>
                <c:pt idx="3">
                  <c:v>Les femmes ne devraient pas avoir le droit de travailler hors de leur maison (par exemple : dans un bureau, dans la rue, au marché, etc.)</c:v>
                </c:pt>
                <c:pt idx="4">
                  <c:v>Il est juste que les hommes aient plus de pouvoir que les femmes</c:v>
                </c:pt>
                <c:pt idx="5">
                  <c:v>Il y a des pratiques dans ma communauté qui favorisent les hommes par rapports aux femmes.</c:v>
                </c:pt>
                <c:pt idx="6">
                  <c:v>Il est préférable de régler les situations de violences basées sur le genre à l’amiable plutôt que devant la justice (par exemple règlement à l’amiable par le chef de localité)</c:v>
                </c:pt>
                <c:pt idx="7">
                  <c:v>Les parents ont le droit de donner leur fille en mariage à n’importe quel âge.</c:v>
                </c:pt>
                <c:pt idx="8">
                  <c:v>Un homme a le droit de frapper sa femme parce qu’elle l’a déçu par ses actions ou son comportement </c:v>
                </c:pt>
                <c:pt idx="9">
                  <c:v>Une femme battue par son mari (même de manière grave), doit toujours retourner chez son mari</c:v>
                </c:pt>
                <c:pt idx="10">
                  <c:v>Si un mari a des relations sexuelles avec sa femme alors qu'elle n'en a pas envie, ce n'est pas un problème parce que c'est son mari</c:v>
                </c:pt>
                <c:pt idx="11">
                  <c:v>Si une femme ne veut pas avoir de relations sexuelles avec son mari, elle a le droit de refuser</c:v>
                </c:pt>
              </c:strCache>
            </c:strRef>
          </c:cat>
          <c:val>
            <c:numRef>
              <c:f>'Analyse-Likouala_Plateaux_Cuvet'!$L$121:$L$132</c:f>
              <c:numCache>
                <c:formatCode>0%</c:formatCode>
                <c:ptCount val="12"/>
                <c:pt idx="0">
                  <c:v>0.7931034482758621</c:v>
                </c:pt>
                <c:pt idx="1">
                  <c:v>0.62068965517241381</c:v>
                </c:pt>
                <c:pt idx="2">
                  <c:v>0.48275862068965519</c:v>
                </c:pt>
                <c:pt idx="3">
                  <c:v>0.41379310344827586</c:v>
                </c:pt>
                <c:pt idx="4">
                  <c:v>0.62068965517241381</c:v>
                </c:pt>
                <c:pt idx="5">
                  <c:v>0.51724137931034486</c:v>
                </c:pt>
                <c:pt idx="6">
                  <c:v>0.48275862068965519</c:v>
                </c:pt>
                <c:pt idx="7">
                  <c:v>0.13793103448275862</c:v>
                </c:pt>
                <c:pt idx="8">
                  <c:v>0.41379310344827586</c:v>
                </c:pt>
                <c:pt idx="9">
                  <c:v>0.65517241379310343</c:v>
                </c:pt>
                <c:pt idx="10">
                  <c:v>0.44827586206896552</c:v>
                </c:pt>
                <c:pt idx="11">
                  <c:v>0.41379310344827586</c:v>
                </c:pt>
              </c:numCache>
            </c:numRef>
          </c:val>
          <c:extLst>
            <c:ext xmlns:c16="http://schemas.microsoft.com/office/drawing/2014/chart" uri="{C3380CC4-5D6E-409C-BE32-E72D297353CC}">
              <c16:uniqueId val="{00000000-A639-4A73-B575-3D06E7F5D885}"/>
            </c:ext>
          </c:extLst>
        </c:ser>
        <c:ser>
          <c:idx val="1"/>
          <c:order val="1"/>
          <c:tx>
            <c:strRef>
              <c:f>'Analyse-Likouala_Plateaux_Cuvet'!$M$119:$M$120</c:f>
              <c:strCache>
                <c:ptCount val="2"/>
                <c:pt idx="0">
                  <c:v>CAP initiale </c:v>
                </c:pt>
                <c:pt idx="1">
                  <c:v>Femme</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3000" b="0" i="0" u="none" strike="noStrike" kern="1200" baseline="0">
                    <a:solidFill>
                      <a:srgbClr val="1C37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'Analyse-Likouala_Plateaux_Cuvet'!$K$121:$K$132</c:f>
              <c:strCache>
                <c:ptCount val="12"/>
                <c:pt idx="0">
                  <c:v>Les jeunes filles et les femmes ont le droit d’aller à l’école, au même titre que les garçons et les hommes</c:v>
                </c:pt>
                <c:pt idx="1">
                  <c:v>Les femmes ont plus de chances que les hommes de subir des actes de violence</c:v>
                </c:pt>
                <c:pt idx="2">
                  <c:v>Les femmes doivent accepter certaines violences si c’est pour garder le ménage uni</c:v>
                </c:pt>
                <c:pt idx="3">
                  <c:v>Les femmes ne devraient pas avoir le droit de travailler hors de leur maison (par exemple : dans un bureau, dans la rue, au marché, etc.)</c:v>
                </c:pt>
                <c:pt idx="4">
                  <c:v>Il est juste que les hommes aient plus de pouvoir que les femmes</c:v>
                </c:pt>
                <c:pt idx="5">
                  <c:v>Il y a des pratiques dans ma communauté qui favorisent les hommes par rapports aux femmes.</c:v>
                </c:pt>
                <c:pt idx="6">
                  <c:v>Il est préférable de régler les situations de violences basées sur le genre à l’amiable plutôt que devant la justice (par exemple règlement à l’amiable par le chef de localité)</c:v>
                </c:pt>
                <c:pt idx="7">
                  <c:v>Les parents ont le droit de donner leur fille en mariage à n’importe quel âge.</c:v>
                </c:pt>
                <c:pt idx="8">
                  <c:v>Un homme a le droit de frapper sa femme parce qu’elle l’a déçu par ses actions ou son comportement </c:v>
                </c:pt>
                <c:pt idx="9">
                  <c:v>Une femme battue par son mari (même de manière grave), doit toujours retourner chez son mari</c:v>
                </c:pt>
                <c:pt idx="10">
                  <c:v>Si un mari a des relations sexuelles avec sa femme alors qu'elle n'en a pas envie, ce n'est pas un problème parce que c'est son mari</c:v>
                </c:pt>
                <c:pt idx="11">
                  <c:v>Si une femme ne veut pas avoir de relations sexuelles avec son mari, elle a le droit de refuser</c:v>
                </c:pt>
              </c:strCache>
            </c:strRef>
          </c:cat>
          <c:val>
            <c:numRef>
              <c:f>'Analyse-Likouala_Plateaux_Cuvet'!$M$121:$M$132</c:f>
              <c:numCache>
                <c:formatCode>0%</c:formatCode>
                <c:ptCount val="12"/>
                <c:pt idx="0">
                  <c:v>0.66666666666666663</c:v>
                </c:pt>
                <c:pt idx="1">
                  <c:v>0.60606060606060608</c:v>
                </c:pt>
                <c:pt idx="2">
                  <c:v>0.40909090909090912</c:v>
                </c:pt>
                <c:pt idx="3">
                  <c:v>0.42424242424242425</c:v>
                </c:pt>
                <c:pt idx="4">
                  <c:v>0.54545454545454541</c:v>
                </c:pt>
                <c:pt idx="5">
                  <c:v>0.42424242424242425</c:v>
                </c:pt>
                <c:pt idx="6">
                  <c:v>0.53030303030303028</c:v>
                </c:pt>
                <c:pt idx="7">
                  <c:v>0.15151515151515152</c:v>
                </c:pt>
                <c:pt idx="8">
                  <c:v>0.43939393939393939</c:v>
                </c:pt>
                <c:pt idx="9">
                  <c:v>0.5757575757575758</c:v>
                </c:pt>
                <c:pt idx="10">
                  <c:v>0.5</c:v>
                </c:pt>
                <c:pt idx="11">
                  <c:v>0.31818181818181818</c:v>
                </c:pt>
              </c:numCache>
            </c:numRef>
          </c:val>
          <c:extLst>
            <c:ext xmlns:c16="http://schemas.microsoft.com/office/drawing/2014/chart" uri="{C3380CC4-5D6E-409C-BE32-E72D297353CC}">
              <c16:uniqueId val="{00000001-A639-4A73-B575-3D06E7F5D885}"/>
            </c:ext>
          </c:extLst>
        </c:ser>
        <c:dLbls>
          <c:showLegendKey val="0"/>
          <c:showVal val="1"/>
          <c:showCatName val="0"/>
          <c:showSerName val="0"/>
          <c:showPercent val="0"/>
          <c:showBubbleSize val="0"/>
        </c:dLbls>
        <c:gapWidth val="150"/>
        <c:overlap val="-25"/>
        <c:axId val="373117896"/>
        <c:axId val="373119856"/>
      </c:barChart>
      <c:catAx>
        <c:axId val="373117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300" b="0" i="0" u="none" strike="noStrike" kern="1200" baseline="0">
                <a:solidFill>
                  <a:srgbClr val="1C3768"/>
                </a:solidFill>
                <a:latin typeface="+mn-lt"/>
                <a:ea typeface="+mn-ea"/>
                <a:cs typeface="+mn-cs"/>
              </a:defRPr>
            </a:pPr>
            <a:endParaRPr lang="fr-FR"/>
          </a:p>
        </c:txPr>
        <c:crossAx val="373119856"/>
        <c:crosses val="autoZero"/>
        <c:auto val="1"/>
        <c:lblAlgn val="ctr"/>
        <c:lblOffset val="100"/>
        <c:noMultiLvlLbl val="0"/>
      </c:catAx>
      <c:valAx>
        <c:axId val="373119856"/>
        <c:scaling>
          <c:orientation val="minMax"/>
        </c:scaling>
        <c:delete val="1"/>
        <c:axPos val="l"/>
        <c:numFmt formatCode="0%" sourceLinked="1"/>
        <c:majorTickMark val="none"/>
        <c:minorTickMark val="none"/>
        <c:tickLblPos val="nextTo"/>
        <c:crossAx val="373117896"/>
        <c:crosses val="autoZero"/>
        <c:crossBetween val="between"/>
      </c:valAx>
      <c:spPr>
        <a:noFill/>
        <a:ln>
          <a:noFill/>
        </a:ln>
        <a:effectLst/>
      </c:spPr>
    </c:plotArea>
    <c:legend>
      <c:legendPos val="t"/>
      <c:layout>
        <c:manualLayout>
          <c:xMode val="edge"/>
          <c:yMode val="edge"/>
          <c:x val="0.87557317764256737"/>
          <c:y val="6.0728293215705871E-3"/>
          <c:w val="0.11202489958641532"/>
          <c:h val="0.11903356609765123"/>
        </c:manualLayout>
      </c:layout>
      <c:overlay val="0"/>
      <c:spPr>
        <a:noFill/>
        <a:ln>
          <a:noFill/>
        </a:ln>
        <a:effectLst/>
      </c:spPr>
      <c:txPr>
        <a:bodyPr rot="0" spcFirstLastPara="1" vertOverflow="ellipsis" vert="horz" wrap="square" anchor="ctr" anchorCtr="1"/>
        <a:lstStyle/>
        <a:p>
          <a:pPr>
            <a:defRPr sz="3000" b="0" i="0" u="none" strike="noStrike" kern="1200" baseline="0">
              <a:solidFill>
                <a:srgbClr val="1C3768"/>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3000">
          <a:solidFill>
            <a:srgbClr val="1C3768"/>
          </a:solidFill>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500" b="1" i="0" u="none" strike="noStrike" kern="1200" spc="0" baseline="0">
                <a:solidFill>
                  <a:srgbClr val="1C3768"/>
                </a:solidFill>
                <a:latin typeface="+mn-lt"/>
                <a:ea typeface="+mn-ea"/>
                <a:cs typeface="+mn-cs"/>
              </a:defRPr>
            </a:pPr>
            <a:r>
              <a:rPr lang="fr-CD" sz="4500" b="1"/>
              <a:t>Cap finale</a:t>
            </a:r>
          </a:p>
        </c:rich>
      </c:tx>
      <c:layout>
        <c:manualLayout>
          <c:xMode val="edge"/>
          <c:yMode val="edge"/>
          <c:x val="2.8623159393211441E-2"/>
          <c:y val="1.9717404568538165E-2"/>
        </c:manualLayout>
      </c:layout>
      <c:overlay val="0"/>
      <c:spPr>
        <a:noFill/>
        <a:ln>
          <a:noFill/>
        </a:ln>
        <a:effectLst/>
      </c:spPr>
      <c:txPr>
        <a:bodyPr rot="0" spcFirstLastPara="1" vertOverflow="ellipsis" vert="horz" wrap="square" anchor="ctr" anchorCtr="1"/>
        <a:lstStyle/>
        <a:p>
          <a:pPr>
            <a:defRPr sz="4500" b="1" i="0" u="none" strike="noStrike" kern="1200" spc="0" baseline="0">
              <a:solidFill>
                <a:srgbClr val="1C3768"/>
              </a:solidFill>
              <a:latin typeface="+mn-lt"/>
              <a:ea typeface="+mn-ea"/>
              <a:cs typeface="+mn-cs"/>
            </a:defRPr>
          </a:pPr>
          <a:endParaRPr lang="fr-FR"/>
        </a:p>
      </c:txPr>
    </c:title>
    <c:autoTitleDeleted val="0"/>
    <c:plotArea>
      <c:layout>
        <c:manualLayout>
          <c:layoutTarget val="inner"/>
          <c:xMode val="edge"/>
          <c:yMode val="edge"/>
          <c:x val="3.1758035895230605E-5"/>
          <c:y val="0.15932438353894354"/>
          <c:w val="0.9926446004680709"/>
          <c:h val="0.68179696627968112"/>
        </c:manualLayout>
      </c:layout>
      <c:barChart>
        <c:barDir val="col"/>
        <c:grouping val="clustered"/>
        <c:varyColors val="0"/>
        <c:ser>
          <c:idx val="0"/>
          <c:order val="0"/>
          <c:tx>
            <c:strRef>
              <c:f>'Analyse-Likouala_Plateaux_Cuvet'!$P$119:$P$120</c:f>
              <c:strCache>
                <c:ptCount val="2"/>
                <c:pt idx="0">
                  <c:v>CAP finale</c:v>
                </c:pt>
                <c:pt idx="1">
                  <c:v>Homme</c:v>
                </c:pt>
              </c:strCache>
            </c:strRef>
          </c:tx>
          <c:spPr>
            <a:solidFill>
              <a:schemeClr val="accent4">
                <a:lumMod val="60000"/>
                <a:lumOff val="40000"/>
              </a:schemeClr>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9636-4505-A307-4EC1BBB3FDF9}"/>
                </c:ext>
              </c:extLst>
            </c:dLbl>
            <c:dLbl>
              <c:idx val="6"/>
              <c:delete val="1"/>
              <c:extLst>
                <c:ext xmlns:c15="http://schemas.microsoft.com/office/drawing/2012/chart" uri="{CE6537A1-D6FC-4f65-9D91-7224C49458BB}"/>
                <c:ext xmlns:c16="http://schemas.microsoft.com/office/drawing/2014/chart" uri="{C3380CC4-5D6E-409C-BE32-E72D297353CC}">
                  <c16:uniqueId val="{00000000-9636-4505-A307-4EC1BBB3FDF9}"/>
                </c:ext>
              </c:extLst>
            </c:dLbl>
            <c:dLbl>
              <c:idx val="9"/>
              <c:delete val="1"/>
              <c:extLst>
                <c:ext xmlns:c15="http://schemas.microsoft.com/office/drawing/2012/chart" uri="{CE6537A1-D6FC-4f65-9D91-7224C49458BB}"/>
                <c:ext xmlns:c16="http://schemas.microsoft.com/office/drawing/2014/chart" uri="{C3380CC4-5D6E-409C-BE32-E72D297353CC}">
                  <c16:uniqueId val="{00000001-9636-4505-A307-4EC1BBB3FDF9}"/>
                </c:ext>
              </c:extLst>
            </c:dLbl>
            <c:dLbl>
              <c:idx val="10"/>
              <c:delete val="1"/>
              <c:extLst>
                <c:ext xmlns:c15="http://schemas.microsoft.com/office/drawing/2012/chart" uri="{CE6537A1-D6FC-4f65-9D91-7224C49458BB}"/>
                <c:ext xmlns:c16="http://schemas.microsoft.com/office/drawing/2014/chart" uri="{C3380CC4-5D6E-409C-BE32-E72D297353CC}">
                  <c16:uniqueId val="{00000004-9636-4505-A307-4EC1BBB3FDF9}"/>
                </c:ext>
              </c:extLst>
            </c:dLbl>
            <c:spPr>
              <a:noFill/>
              <a:ln>
                <a:noFill/>
              </a:ln>
              <a:effectLst/>
            </c:spPr>
            <c:txPr>
              <a:bodyPr rot="0" spcFirstLastPara="1" vertOverflow="ellipsis" vert="horz" wrap="square" anchor="ctr" anchorCtr="1"/>
              <a:lstStyle/>
              <a:p>
                <a:pPr>
                  <a:defRPr sz="3000" b="0" i="0" u="none" strike="noStrike" kern="1200" baseline="0">
                    <a:solidFill>
                      <a:srgbClr val="1C37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'Analyse-Likouala_Plateaux_Cuvet'!$O$121:$O$132</c:f>
              <c:strCache>
                <c:ptCount val="12"/>
                <c:pt idx="0">
                  <c:v>Les jeunes filles et les femmes ont le droit d’aller à l’école, au même titre que les garçons et les hommes</c:v>
                </c:pt>
                <c:pt idx="1">
                  <c:v>Les femmes ont plus de chances que les hommes de subir des actes de violence</c:v>
                </c:pt>
                <c:pt idx="2">
                  <c:v>Les femmes doivent accepter certaines violences si c’est pour garder le ménage uni</c:v>
                </c:pt>
                <c:pt idx="3">
                  <c:v>Les femmes ne devraient pas avoir le droit de travailler hors de leur maison (par exemple : dans un bureau, dans la rue, au marché, etc.)</c:v>
                </c:pt>
                <c:pt idx="4">
                  <c:v>Il est juste que les hommes aient plus de pouvoir que les femmes</c:v>
                </c:pt>
                <c:pt idx="5">
                  <c:v>Il y a des pratiques dans ma communauté qui favorisent les hommes par rapports aux femmes.</c:v>
                </c:pt>
                <c:pt idx="6">
                  <c:v>Il est préférable de régler les situations de violences basées sur le genre à l’amiable plutôt que devant la justice (par exemple règlement à l’amiable par le chef de localité)</c:v>
                </c:pt>
                <c:pt idx="7">
                  <c:v>Les parents ont le droit de donner leur fille en mariage à n’importe quel âge.</c:v>
                </c:pt>
                <c:pt idx="8">
                  <c:v>Un homme a le droit de frapper sa femme parce qu’elle l’a déçu par ses actions ou son comportement </c:v>
                </c:pt>
                <c:pt idx="9">
                  <c:v>Une femme battue par son mari (même de manière grave), doit toujours retourner chez son mari</c:v>
                </c:pt>
                <c:pt idx="10">
                  <c:v>Si un mari a des relations sexuelles avec sa femme alors qu'elle n'en a pas envie, ce n'est pas un problème parce que c'est son mari</c:v>
                </c:pt>
                <c:pt idx="11">
                  <c:v>Si une femme ne veut pas avoir de relations sexuelles avec son mari, elle a le droit de refuser</c:v>
                </c:pt>
              </c:strCache>
            </c:strRef>
          </c:cat>
          <c:val>
            <c:numRef>
              <c:f>'Analyse-Likouala_Plateaux_Cuvet'!$P$121:$P$132</c:f>
              <c:numCache>
                <c:formatCode>0%</c:formatCode>
                <c:ptCount val="12"/>
                <c:pt idx="0">
                  <c:v>0.95833333333333337</c:v>
                </c:pt>
                <c:pt idx="1">
                  <c:v>0.95833333333333337</c:v>
                </c:pt>
                <c:pt idx="2">
                  <c:v>0</c:v>
                </c:pt>
                <c:pt idx="3">
                  <c:v>4.1666666666666664E-2</c:v>
                </c:pt>
                <c:pt idx="4">
                  <c:v>4.1666666666666664E-2</c:v>
                </c:pt>
                <c:pt idx="5">
                  <c:v>0.29166666666666669</c:v>
                </c:pt>
                <c:pt idx="6">
                  <c:v>0</c:v>
                </c:pt>
                <c:pt idx="7">
                  <c:v>4.1666666666666664E-2</c:v>
                </c:pt>
                <c:pt idx="8">
                  <c:v>4.1666666666666664E-2</c:v>
                </c:pt>
                <c:pt idx="9">
                  <c:v>0</c:v>
                </c:pt>
                <c:pt idx="10">
                  <c:v>0</c:v>
                </c:pt>
                <c:pt idx="11">
                  <c:v>0.83333333333333337</c:v>
                </c:pt>
              </c:numCache>
            </c:numRef>
          </c:val>
          <c:extLst>
            <c:ext xmlns:c16="http://schemas.microsoft.com/office/drawing/2014/chart" uri="{C3380CC4-5D6E-409C-BE32-E72D297353CC}">
              <c16:uniqueId val="{00000000-04BB-438B-913E-D06C255B076C}"/>
            </c:ext>
          </c:extLst>
        </c:ser>
        <c:ser>
          <c:idx val="1"/>
          <c:order val="1"/>
          <c:tx>
            <c:strRef>
              <c:f>'Analyse-Likouala_Plateaux_Cuvet'!$Q$119:$Q$120</c:f>
              <c:strCache>
                <c:ptCount val="2"/>
                <c:pt idx="0">
                  <c:v>CAP finale</c:v>
                </c:pt>
                <c:pt idx="1">
                  <c:v>Femme</c:v>
                </c:pt>
              </c:strCache>
            </c:strRef>
          </c:tx>
          <c:spPr>
            <a:solidFill>
              <a:schemeClr val="accent2">
                <a:lumMod val="60000"/>
                <a:lumOff val="40000"/>
              </a:schemeClr>
            </a:solid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2-9636-4505-A307-4EC1BBB3FDF9}"/>
                </c:ext>
              </c:extLst>
            </c:dLbl>
            <c:spPr>
              <a:noFill/>
              <a:ln>
                <a:noFill/>
              </a:ln>
              <a:effectLst/>
            </c:spPr>
            <c:txPr>
              <a:bodyPr rot="0" spcFirstLastPara="1" vertOverflow="ellipsis" vert="horz" wrap="square" anchor="ctr" anchorCtr="1"/>
              <a:lstStyle/>
              <a:p>
                <a:pPr>
                  <a:defRPr sz="3000" b="0" i="0" u="none" strike="noStrike" kern="1200" baseline="0">
                    <a:solidFill>
                      <a:srgbClr val="1C37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'Analyse-Likouala_Plateaux_Cuvet'!$O$121:$O$132</c:f>
              <c:strCache>
                <c:ptCount val="12"/>
                <c:pt idx="0">
                  <c:v>Les jeunes filles et les femmes ont le droit d’aller à l’école, au même titre que les garçons et les hommes</c:v>
                </c:pt>
                <c:pt idx="1">
                  <c:v>Les femmes ont plus de chances que les hommes de subir des actes de violence</c:v>
                </c:pt>
                <c:pt idx="2">
                  <c:v>Les femmes doivent accepter certaines violences si c’est pour garder le ménage uni</c:v>
                </c:pt>
                <c:pt idx="3">
                  <c:v>Les femmes ne devraient pas avoir le droit de travailler hors de leur maison (par exemple : dans un bureau, dans la rue, au marché, etc.)</c:v>
                </c:pt>
                <c:pt idx="4">
                  <c:v>Il est juste que les hommes aient plus de pouvoir que les femmes</c:v>
                </c:pt>
                <c:pt idx="5">
                  <c:v>Il y a des pratiques dans ma communauté qui favorisent les hommes par rapports aux femmes.</c:v>
                </c:pt>
                <c:pt idx="6">
                  <c:v>Il est préférable de régler les situations de violences basées sur le genre à l’amiable plutôt que devant la justice (par exemple règlement à l’amiable par le chef de localité)</c:v>
                </c:pt>
                <c:pt idx="7">
                  <c:v>Les parents ont le droit de donner leur fille en mariage à n’importe quel âge.</c:v>
                </c:pt>
                <c:pt idx="8">
                  <c:v>Un homme a le droit de frapper sa femme parce qu’elle l’a déçu par ses actions ou son comportement </c:v>
                </c:pt>
                <c:pt idx="9">
                  <c:v>Une femme battue par son mari (même de manière grave), doit toujours retourner chez son mari</c:v>
                </c:pt>
                <c:pt idx="10">
                  <c:v>Si un mari a des relations sexuelles avec sa femme alors qu'elle n'en a pas envie, ce n'est pas un problème parce que c'est son mari</c:v>
                </c:pt>
                <c:pt idx="11">
                  <c:v>Si une femme ne veut pas avoir de relations sexuelles avec son mari, elle a le droit de refuser</c:v>
                </c:pt>
              </c:strCache>
            </c:strRef>
          </c:cat>
          <c:val>
            <c:numRef>
              <c:f>'Analyse-Likouala_Plateaux_Cuvet'!$Q$121:$Q$132</c:f>
              <c:numCache>
                <c:formatCode>0%</c:formatCode>
                <c:ptCount val="12"/>
                <c:pt idx="0">
                  <c:v>1</c:v>
                </c:pt>
                <c:pt idx="1">
                  <c:v>0.97142857142857142</c:v>
                </c:pt>
                <c:pt idx="2">
                  <c:v>2.8571428571428571E-2</c:v>
                </c:pt>
                <c:pt idx="3">
                  <c:v>1.4285714285714285E-2</c:v>
                </c:pt>
                <c:pt idx="4">
                  <c:v>4.2857142857142858E-2</c:v>
                </c:pt>
                <c:pt idx="5">
                  <c:v>0.32857142857142857</c:v>
                </c:pt>
                <c:pt idx="6">
                  <c:v>4.2857142857142858E-2</c:v>
                </c:pt>
                <c:pt idx="7">
                  <c:v>0</c:v>
                </c:pt>
                <c:pt idx="8">
                  <c:v>4.2857142857142858E-2</c:v>
                </c:pt>
                <c:pt idx="9">
                  <c:v>5.7142857142857141E-2</c:v>
                </c:pt>
                <c:pt idx="10">
                  <c:v>5.7142857142857141E-2</c:v>
                </c:pt>
                <c:pt idx="11">
                  <c:v>0.9285714285714286</c:v>
                </c:pt>
              </c:numCache>
            </c:numRef>
          </c:val>
          <c:extLst>
            <c:ext xmlns:c16="http://schemas.microsoft.com/office/drawing/2014/chart" uri="{C3380CC4-5D6E-409C-BE32-E72D297353CC}">
              <c16:uniqueId val="{00000001-04BB-438B-913E-D06C255B076C}"/>
            </c:ext>
          </c:extLst>
        </c:ser>
        <c:dLbls>
          <c:showLegendKey val="0"/>
          <c:showVal val="1"/>
          <c:showCatName val="0"/>
          <c:showSerName val="0"/>
          <c:showPercent val="0"/>
          <c:showBubbleSize val="0"/>
        </c:dLbls>
        <c:gapWidth val="150"/>
        <c:overlap val="-25"/>
        <c:axId val="373120248"/>
        <c:axId val="373108096"/>
      </c:barChart>
      <c:catAx>
        <c:axId val="373120248"/>
        <c:scaling>
          <c:orientation val="minMax"/>
        </c:scaling>
        <c:delete val="1"/>
        <c:axPos val="b"/>
        <c:numFmt formatCode="General" sourceLinked="1"/>
        <c:majorTickMark val="none"/>
        <c:minorTickMark val="none"/>
        <c:tickLblPos val="nextTo"/>
        <c:crossAx val="373108096"/>
        <c:crosses val="autoZero"/>
        <c:auto val="1"/>
        <c:lblAlgn val="ctr"/>
        <c:lblOffset val="100"/>
        <c:noMultiLvlLbl val="0"/>
      </c:catAx>
      <c:valAx>
        <c:axId val="373108096"/>
        <c:scaling>
          <c:orientation val="minMax"/>
        </c:scaling>
        <c:delete val="1"/>
        <c:axPos val="l"/>
        <c:numFmt formatCode="0%" sourceLinked="1"/>
        <c:majorTickMark val="none"/>
        <c:minorTickMark val="none"/>
        <c:tickLblPos val="nextTo"/>
        <c:crossAx val="373120248"/>
        <c:crosses val="autoZero"/>
        <c:crossBetween val="between"/>
      </c:valAx>
      <c:spPr>
        <a:noFill/>
        <a:ln>
          <a:noFill/>
        </a:ln>
        <a:effectLst/>
      </c:spPr>
    </c:plotArea>
    <c:legend>
      <c:legendPos val="r"/>
      <c:layout>
        <c:manualLayout>
          <c:xMode val="edge"/>
          <c:yMode val="edge"/>
          <c:x val="0.88269982848189177"/>
          <c:y val="5.9170068048334003E-2"/>
          <c:w val="8.3715739628591621E-2"/>
          <c:h val="0.13885581091578289"/>
        </c:manualLayout>
      </c:layout>
      <c:overlay val="0"/>
      <c:spPr>
        <a:noFill/>
        <a:ln>
          <a:noFill/>
        </a:ln>
        <a:effectLst/>
      </c:spPr>
      <c:txPr>
        <a:bodyPr rot="0" spcFirstLastPara="1" vertOverflow="ellipsis" vert="horz" wrap="square" anchor="ctr" anchorCtr="1"/>
        <a:lstStyle/>
        <a:p>
          <a:pPr>
            <a:defRPr sz="3000" b="0" i="0" u="none" strike="noStrike" kern="1200" baseline="0">
              <a:solidFill>
                <a:srgbClr val="1C3768"/>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3000">
          <a:solidFill>
            <a:srgbClr val="1C3768"/>
          </a:solidFill>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'Analyse-Likouala_Plateaux_Cuvet'!$C$47</c:f>
              <c:strCache>
                <c:ptCount val="1"/>
                <c:pt idx="0">
                  <c:v>CAP Initiale</c:v>
                </c:pt>
              </c:strCache>
            </c:strRef>
          </c:tx>
          <c:spPr>
            <a:solidFill>
              <a:srgbClr val="B4C7E7"/>
            </a:solidFill>
            <a:ln>
              <a:noFill/>
            </a:ln>
            <a:effectLst/>
          </c:spPr>
          <c:invertIfNegative val="0"/>
          <c:dLbls>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'Analyse-Likouala_Plateaux_Cuvet'!$B$48:$B$53</c:f>
              <c:strCache>
                <c:ptCount val="6"/>
                <c:pt idx="0">
                  <c:v>Je ne sais pas </c:v>
                </c:pt>
                <c:pt idx="1">
                  <c:v>Avoir des propos violents et exercer une pression mentale sur le conjoint</c:v>
                </c:pt>
                <c:pt idx="2">
                  <c:v>Priver le conjoint de travailler</c:v>
                </c:pt>
                <c:pt idx="3">
                  <c:v>Priver le conjoint de participer à la gestion de l’économie du ménage</c:v>
                </c:pt>
                <c:pt idx="4">
                  <c:v>Frapper le conjoint</c:v>
                </c:pt>
                <c:pt idx="5">
                  <c:v>Forcer le conjoint à faire le rapport sexuel </c:v>
                </c:pt>
              </c:strCache>
            </c:strRef>
          </c:cat>
          <c:val>
            <c:numRef>
              <c:f>'Analyse-Likouala_Plateaux_Cuvet'!$C$48:$C$53</c:f>
              <c:numCache>
                <c:formatCode>0%</c:formatCode>
                <c:ptCount val="6"/>
                <c:pt idx="0">
                  <c:v>4.7619047619047616E-2</c:v>
                </c:pt>
                <c:pt idx="1">
                  <c:v>7.1428571428571425E-2</c:v>
                </c:pt>
                <c:pt idx="2">
                  <c:v>0.19047619047619047</c:v>
                </c:pt>
                <c:pt idx="3">
                  <c:v>0.21428571428571427</c:v>
                </c:pt>
                <c:pt idx="4">
                  <c:v>0.26190476190476192</c:v>
                </c:pt>
                <c:pt idx="5">
                  <c:v>0.6428571428571429</c:v>
                </c:pt>
              </c:numCache>
            </c:numRef>
          </c:val>
          <c:extLst>
            <c:ext xmlns:c16="http://schemas.microsoft.com/office/drawing/2014/chart" uri="{C3380CC4-5D6E-409C-BE32-E72D297353CC}">
              <c16:uniqueId val="{00000000-36BA-4190-AD98-FBAB7AC40BE3}"/>
            </c:ext>
          </c:extLst>
        </c:ser>
        <c:ser>
          <c:idx val="1"/>
          <c:order val="1"/>
          <c:tx>
            <c:strRef>
              <c:f>'Analyse-Likouala_Plateaux_Cuvet'!$D$47</c:f>
              <c:strCache>
                <c:ptCount val="1"/>
                <c:pt idx="0">
                  <c:v>CAP Finale</c:v>
                </c:pt>
              </c:strCache>
            </c:strRef>
          </c:tx>
          <c:spPr>
            <a:solidFill>
              <a:srgbClr val="1C3768"/>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36BA-4190-AD98-FBAB7AC40BE3}"/>
                </c:ext>
              </c:extLst>
            </c:dLbl>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'Analyse-Likouala_Plateaux_Cuvet'!$B$48:$B$53</c:f>
              <c:strCache>
                <c:ptCount val="6"/>
                <c:pt idx="0">
                  <c:v>Je ne sais pas </c:v>
                </c:pt>
                <c:pt idx="1">
                  <c:v>Avoir des propos violents et exercer une pression mentale sur le conjoint</c:v>
                </c:pt>
                <c:pt idx="2">
                  <c:v>Priver le conjoint de travailler</c:v>
                </c:pt>
                <c:pt idx="3">
                  <c:v>Priver le conjoint de participer à la gestion de l’économie du ménage</c:v>
                </c:pt>
                <c:pt idx="4">
                  <c:v>Frapper le conjoint</c:v>
                </c:pt>
                <c:pt idx="5">
                  <c:v>Forcer le conjoint à faire le rapport sexuel </c:v>
                </c:pt>
              </c:strCache>
            </c:strRef>
          </c:cat>
          <c:val>
            <c:numRef>
              <c:f>'Analyse-Likouala_Plateaux_Cuvet'!$D$48:$D$53</c:f>
              <c:numCache>
                <c:formatCode>0%</c:formatCode>
                <c:ptCount val="6"/>
                <c:pt idx="0">
                  <c:v>0</c:v>
                </c:pt>
                <c:pt idx="1">
                  <c:v>0.40425531914893614</c:v>
                </c:pt>
                <c:pt idx="2">
                  <c:v>0.42553191489361702</c:v>
                </c:pt>
                <c:pt idx="3">
                  <c:v>0.36170212765957449</c:v>
                </c:pt>
                <c:pt idx="4">
                  <c:v>0.6063829787234043</c:v>
                </c:pt>
                <c:pt idx="5">
                  <c:v>0.77659574468085102</c:v>
                </c:pt>
              </c:numCache>
            </c:numRef>
          </c:val>
          <c:extLst>
            <c:ext xmlns:c16="http://schemas.microsoft.com/office/drawing/2014/chart" uri="{C3380CC4-5D6E-409C-BE32-E72D297353CC}">
              <c16:uniqueId val="{00000001-36BA-4190-AD98-FBAB7AC40BE3}"/>
            </c:ext>
          </c:extLst>
        </c:ser>
        <c:dLbls>
          <c:showLegendKey val="0"/>
          <c:showVal val="1"/>
          <c:showCatName val="0"/>
          <c:showSerName val="0"/>
          <c:showPercent val="0"/>
          <c:showBubbleSize val="0"/>
        </c:dLbls>
        <c:gapWidth val="150"/>
        <c:overlap val="-25"/>
        <c:axId val="324782176"/>
        <c:axId val="324415864"/>
      </c:barChart>
      <c:catAx>
        <c:axId val="324782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crossAx val="324415864"/>
        <c:crosses val="autoZero"/>
        <c:auto val="1"/>
        <c:lblAlgn val="ctr"/>
        <c:lblOffset val="100"/>
        <c:noMultiLvlLbl val="0"/>
      </c:catAx>
      <c:valAx>
        <c:axId val="324415864"/>
        <c:scaling>
          <c:orientation val="minMax"/>
        </c:scaling>
        <c:delete val="1"/>
        <c:axPos val="b"/>
        <c:numFmt formatCode="0%" sourceLinked="1"/>
        <c:majorTickMark val="none"/>
        <c:minorTickMark val="none"/>
        <c:tickLblPos val="nextTo"/>
        <c:crossAx val="324782176"/>
        <c:crosses val="autoZero"/>
        <c:crossBetween val="between"/>
      </c:valAx>
      <c:spPr>
        <a:noFill/>
        <a:ln>
          <a:noFill/>
        </a:ln>
        <a:effectLst/>
      </c:spPr>
    </c:plotArea>
    <c:legend>
      <c:legendPos val="t"/>
      <c:layout>
        <c:manualLayout>
          <c:xMode val="edge"/>
          <c:yMode val="edge"/>
          <c:x val="0.62561281329048735"/>
          <c:y val="0.88248763113618856"/>
          <c:w val="0.32832093388050176"/>
          <c:h val="6.4174931412769962E-2"/>
        </c:manualLayout>
      </c:layout>
      <c:overlay val="0"/>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500">
          <a:solidFill>
            <a:srgbClr val="1C3768"/>
          </a:solidFill>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482018597148527"/>
          <c:y val="6.1175293627885874E-2"/>
          <c:w val="0.48517981402851473"/>
          <c:h val="0.9261791981661569"/>
        </c:manualLayout>
      </c:layout>
      <c:barChart>
        <c:barDir val="bar"/>
        <c:grouping val="clustered"/>
        <c:varyColors val="0"/>
        <c:ser>
          <c:idx val="0"/>
          <c:order val="0"/>
          <c:tx>
            <c:strRef>
              <c:f>'Analyse-Likouala_Plateaux_Cuvet'!$C$56</c:f>
              <c:strCache>
                <c:ptCount val="1"/>
                <c:pt idx="0">
                  <c:v>CAP Initiale</c:v>
                </c:pt>
              </c:strCache>
            </c:strRef>
          </c:tx>
          <c:spPr>
            <a:solidFill>
              <a:srgbClr val="B4C7E7"/>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7696-4CB5-ACB4-DFF0A10C1E3F}"/>
                </c:ext>
              </c:extLst>
            </c:dLbl>
            <c:dLbl>
              <c:idx val="9"/>
              <c:delete val="1"/>
              <c:extLst>
                <c:ext xmlns:c15="http://schemas.microsoft.com/office/drawing/2012/chart" uri="{CE6537A1-D6FC-4f65-9D91-7224C49458BB}"/>
                <c:ext xmlns:c16="http://schemas.microsoft.com/office/drawing/2014/chart" uri="{C3380CC4-5D6E-409C-BE32-E72D297353CC}">
                  <c16:uniqueId val="{00000006-7696-4CB5-ACB4-DFF0A10C1E3F}"/>
                </c:ext>
              </c:extLst>
            </c:dLbl>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'Analyse-Likouala_Plateaux_Cuvet'!$B$57:$B$73</c:f>
              <c:strCache>
                <c:ptCount val="17"/>
                <c:pt idx="0">
                  <c:v>Si autre, préciser</c:v>
                </c:pt>
                <c:pt idx="1">
                  <c:v>Je ne sais pas </c:v>
                </c:pt>
                <c:pt idx="2">
                  <c:v>Lévirat ou sororat</c:v>
                </c:pt>
                <c:pt idx="3">
                  <c:v>Le manque de représentation de structures communautaires </c:v>
                </c:pt>
                <c:pt idx="4">
                  <c:v> Le manque de représentation de l’Etat </c:v>
                </c:pt>
                <c:pt idx="5">
                  <c:v>Mutilation génitale féminine</c:v>
                </c:pt>
                <c:pt idx="6">
                  <c:v>Humiliation publique </c:v>
                </c:pt>
                <c:pt idx="7">
                  <c:v>Exploitation économique des enfants</c:v>
                </c:pt>
                <c:pt idx="8">
                  <c:v>Le manque d’application des lois</c:v>
                </c:pt>
                <c:pt idx="9">
                  <c:v>Restriction alimentaire pour les femmes/filles</c:v>
                </c:pt>
                <c:pt idx="10">
                  <c:v>Mariage précoce</c:v>
                </c:pt>
                <c:pt idx="11">
                  <c:v>Mariage forcé</c:v>
                </c:pt>
                <c:pt idx="12">
                  <c:v>Subordination de la femme</c:v>
                </c:pt>
                <c:pt idx="13">
                  <c:v>La méconnaissance de ce que sont les VBG</c:v>
                </c:pt>
                <c:pt idx="14">
                  <c:v>Contexte de violences et crises humanitaires</c:v>
                </c:pt>
                <c:pt idx="15">
                  <c:v>Le manque de moyens de subsistance </c:v>
                </c:pt>
                <c:pt idx="16">
                  <c:v>Consommation d’alcool et de drogues</c:v>
                </c:pt>
              </c:strCache>
            </c:strRef>
          </c:cat>
          <c:val>
            <c:numRef>
              <c:f>'Analyse-Likouala_Plateaux_Cuvet'!$C$57:$C$73</c:f>
              <c:numCache>
                <c:formatCode>0%</c:formatCode>
                <c:ptCount val="17"/>
                <c:pt idx="0">
                  <c:v>8.8235294117647065E-2</c:v>
                </c:pt>
                <c:pt idx="1">
                  <c:v>0.11764705882352941</c:v>
                </c:pt>
                <c:pt idx="2">
                  <c:v>0</c:v>
                </c:pt>
                <c:pt idx="3">
                  <c:v>1.4705882352941176E-2</c:v>
                </c:pt>
                <c:pt idx="4">
                  <c:v>1.4705882352941176E-2</c:v>
                </c:pt>
                <c:pt idx="5">
                  <c:v>1.4705882352941176E-2</c:v>
                </c:pt>
                <c:pt idx="6">
                  <c:v>4.4117647058823532E-2</c:v>
                </c:pt>
                <c:pt idx="7">
                  <c:v>7.3529411764705885E-2</c:v>
                </c:pt>
                <c:pt idx="8">
                  <c:v>0.11764705882352941</c:v>
                </c:pt>
                <c:pt idx="9">
                  <c:v>0</c:v>
                </c:pt>
                <c:pt idx="10">
                  <c:v>0.16176470588235295</c:v>
                </c:pt>
                <c:pt idx="11">
                  <c:v>0.27941176470588236</c:v>
                </c:pt>
                <c:pt idx="12">
                  <c:v>2.9411764705882353E-2</c:v>
                </c:pt>
                <c:pt idx="13">
                  <c:v>0.16176470588235295</c:v>
                </c:pt>
                <c:pt idx="14">
                  <c:v>1.4705882352941176E-2</c:v>
                </c:pt>
                <c:pt idx="15">
                  <c:v>2.9411764705882353E-2</c:v>
                </c:pt>
                <c:pt idx="16">
                  <c:v>0.61764705882352944</c:v>
                </c:pt>
              </c:numCache>
            </c:numRef>
          </c:val>
          <c:extLst>
            <c:ext xmlns:c16="http://schemas.microsoft.com/office/drawing/2014/chart" uri="{C3380CC4-5D6E-409C-BE32-E72D297353CC}">
              <c16:uniqueId val="{00000000-7696-4CB5-ACB4-DFF0A10C1E3F}"/>
            </c:ext>
          </c:extLst>
        </c:ser>
        <c:ser>
          <c:idx val="1"/>
          <c:order val="1"/>
          <c:tx>
            <c:strRef>
              <c:f>'Analyse-Likouala_Plateaux_Cuvet'!$D$56</c:f>
              <c:strCache>
                <c:ptCount val="1"/>
                <c:pt idx="0">
                  <c:v>CAP Finale</c:v>
                </c:pt>
              </c:strCache>
            </c:strRef>
          </c:tx>
          <c:spPr>
            <a:solidFill>
              <a:srgbClr val="1C3768"/>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7696-4CB5-ACB4-DFF0A10C1E3F}"/>
                </c:ext>
              </c:extLst>
            </c:dLbl>
            <c:dLbl>
              <c:idx val="1"/>
              <c:delete val="1"/>
              <c:extLst>
                <c:ext xmlns:c15="http://schemas.microsoft.com/office/drawing/2012/chart" uri="{CE6537A1-D6FC-4f65-9D91-7224C49458BB}"/>
                <c:ext xmlns:c16="http://schemas.microsoft.com/office/drawing/2014/chart" uri="{C3380CC4-5D6E-409C-BE32-E72D297353CC}">
                  <c16:uniqueId val="{00000004-7696-4CB5-ACB4-DFF0A10C1E3F}"/>
                </c:ext>
              </c:extLst>
            </c:dLbl>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'Analyse-Likouala_Plateaux_Cuvet'!$B$57:$B$73</c:f>
              <c:strCache>
                <c:ptCount val="17"/>
                <c:pt idx="0">
                  <c:v>Si autre, préciser</c:v>
                </c:pt>
                <c:pt idx="1">
                  <c:v>Je ne sais pas </c:v>
                </c:pt>
                <c:pt idx="2">
                  <c:v>Lévirat ou sororat</c:v>
                </c:pt>
                <c:pt idx="3">
                  <c:v>Le manque de représentation de structures communautaires </c:v>
                </c:pt>
                <c:pt idx="4">
                  <c:v> Le manque de représentation de l’Etat </c:v>
                </c:pt>
                <c:pt idx="5">
                  <c:v>Mutilation génitale féminine</c:v>
                </c:pt>
                <c:pt idx="6">
                  <c:v>Humiliation publique </c:v>
                </c:pt>
                <c:pt idx="7">
                  <c:v>Exploitation économique des enfants</c:v>
                </c:pt>
                <c:pt idx="8">
                  <c:v>Le manque d’application des lois</c:v>
                </c:pt>
                <c:pt idx="9">
                  <c:v>Restriction alimentaire pour les femmes/filles</c:v>
                </c:pt>
                <c:pt idx="10">
                  <c:v>Mariage précoce</c:v>
                </c:pt>
                <c:pt idx="11">
                  <c:v>Mariage forcé</c:v>
                </c:pt>
                <c:pt idx="12">
                  <c:v>Subordination de la femme</c:v>
                </c:pt>
                <c:pt idx="13">
                  <c:v>La méconnaissance de ce que sont les VBG</c:v>
                </c:pt>
                <c:pt idx="14">
                  <c:v>Contexte de violences et crises humanitaires</c:v>
                </c:pt>
                <c:pt idx="15">
                  <c:v>Le manque de moyens de subsistance </c:v>
                </c:pt>
                <c:pt idx="16">
                  <c:v>Consommation d’alcool et de drogues</c:v>
                </c:pt>
              </c:strCache>
            </c:strRef>
          </c:cat>
          <c:val>
            <c:numRef>
              <c:f>'Analyse-Likouala_Plateaux_Cuvet'!$D$57:$D$73</c:f>
              <c:numCache>
                <c:formatCode>0%</c:formatCode>
                <c:ptCount val="17"/>
                <c:pt idx="0">
                  <c:v>0</c:v>
                </c:pt>
                <c:pt idx="1">
                  <c:v>0</c:v>
                </c:pt>
                <c:pt idx="2">
                  <c:v>5.5555555555555552E-2</c:v>
                </c:pt>
                <c:pt idx="3">
                  <c:v>0.12222222222222222</c:v>
                </c:pt>
                <c:pt idx="4">
                  <c:v>0.15555555555555556</c:v>
                </c:pt>
                <c:pt idx="5">
                  <c:v>0.15555555555555556</c:v>
                </c:pt>
                <c:pt idx="6">
                  <c:v>0.15555555555555556</c:v>
                </c:pt>
                <c:pt idx="7">
                  <c:v>0.15555555555555556</c:v>
                </c:pt>
                <c:pt idx="8">
                  <c:v>0.15555555555555556</c:v>
                </c:pt>
                <c:pt idx="9">
                  <c:v>0.2</c:v>
                </c:pt>
                <c:pt idx="10">
                  <c:v>0.23333333333333334</c:v>
                </c:pt>
                <c:pt idx="11">
                  <c:v>0.33333333333333331</c:v>
                </c:pt>
                <c:pt idx="12">
                  <c:v>0.41111111111111109</c:v>
                </c:pt>
                <c:pt idx="13">
                  <c:v>0.4777777777777778</c:v>
                </c:pt>
                <c:pt idx="14">
                  <c:v>0.61111111111111116</c:v>
                </c:pt>
                <c:pt idx="15">
                  <c:v>0.67777777777777781</c:v>
                </c:pt>
                <c:pt idx="16">
                  <c:v>0.97777777777777775</c:v>
                </c:pt>
              </c:numCache>
            </c:numRef>
          </c:val>
          <c:extLst>
            <c:ext xmlns:c16="http://schemas.microsoft.com/office/drawing/2014/chart" uri="{C3380CC4-5D6E-409C-BE32-E72D297353CC}">
              <c16:uniqueId val="{00000001-7696-4CB5-ACB4-DFF0A10C1E3F}"/>
            </c:ext>
          </c:extLst>
        </c:ser>
        <c:dLbls>
          <c:showLegendKey val="0"/>
          <c:showVal val="1"/>
          <c:showCatName val="0"/>
          <c:showSerName val="0"/>
          <c:showPercent val="0"/>
          <c:showBubbleSize val="0"/>
        </c:dLbls>
        <c:gapWidth val="150"/>
        <c:overlap val="-25"/>
        <c:axId val="324998112"/>
        <c:axId val="324998496"/>
      </c:barChart>
      <c:catAx>
        <c:axId val="324998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crossAx val="324998496"/>
        <c:crosses val="autoZero"/>
        <c:auto val="1"/>
        <c:lblAlgn val="ctr"/>
        <c:lblOffset val="100"/>
        <c:noMultiLvlLbl val="0"/>
      </c:catAx>
      <c:valAx>
        <c:axId val="324998496"/>
        <c:scaling>
          <c:orientation val="minMax"/>
        </c:scaling>
        <c:delete val="1"/>
        <c:axPos val="b"/>
        <c:numFmt formatCode="0%" sourceLinked="1"/>
        <c:majorTickMark val="none"/>
        <c:minorTickMark val="none"/>
        <c:tickLblPos val="nextTo"/>
        <c:crossAx val="324998112"/>
        <c:crosses val="autoZero"/>
        <c:crossBetween val="between"/>
      </c:valAx>
      <c:spPr>
        <a:noFill/>
        <a:ln>
          <a:noFill/>
        </a:ln>
        <a:effectLst/>
      </c:spPr>
    </c:plotArea>
    <c:legend>
      <c:legendPos val="t"/>
      <c:layout>
        <c:manualLayout>
          <c:xMode val="edge"/>
          <c:yMode val="edge"/>
          <c:x val="0.64592397047209793"/>
          <c:y val="0.67710948484625477"/>
          <c:w val="0.28518714138803791"/>
          <c:h val="4.163223549140653E-2"/>
        </c:manualLayout>
      </c:layout>
      <c:overlay val="0"/>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500">
          <a:solidFill>
            <a:srgbClr val="1C3768"/>
          </a:solidFill>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984179236104877"/>
          <c:y val="0.2376660670271343"/>
          <c:w val="0.47738954505686787"/>
          <c:h val="0.6714577865266842"/>
        </c:manualLayout>
      </c:layout>
      <c:barChart>
        <c:barDir val="bar"/>
        <c:grouping val="clustered"/>
        <c:varyColors val="0"/>
        <c:ser>
          <c:idx val="0"/>
          <c:order val="0"/>
          <c:tx>
            <c:strRef>
              <c:f>'Analyse-Likouala_Plateaux_Cuvet'!$C$76</c:f>
              <c:strCache>
                <c:ptCount val="1"/>
                <c:pt idx="0">
                  <c:v>CAP Initiale</c:v>
                </c:pt>
              </c:strCache>
            </c:strRef>
          </c:tx>
          <c:spPr>
            <a:solidFill>
              <a:srgbClr val="B4C7E7"/>
            </a:solidFill>
            <a:ln>
              <a:noFill/>
            </a:ln>
            <a:effectLst/>
          </c:spPr>
          <c:invertIfNegative val="0"/>
          <c:dLbls>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'Analyse-Likouala_Plateaux_Cuvet'!$B$77:$B$86</c:f>
              <c:strCache>
                <c:ptCount val="10"/>
                <c:pt idx="0">
                  <c:v> Autre</c:v>
                </c:pt>
                <c:pt idx="1">
                  <c:v>Je ne sais pas </c:v>
                </c:pt>
                <c:pt idx="2">
                  <c:v>Exclusion de la communauté et du cercle familial</c:v>
                </c:pt>
                <c:pt idx="3">
                  <c:v>Troubles comportementaux </c:v>
                </c:pt>
                <c:pt idx="4">
                  <c:v>Troubles psychologiques  </c:v>
                </c:pt>
                <c:pt idx="5">
                  <c:v>Grossesses non désirées</c:v>
                </c:pt>
                <c:pt idx="6">
                  <c:v>Troubles physiques </c:v>
                </c:pt>
                <c:pt idx="7">
                  <c:v> La mort  </c:v>
                </c:pt>
                <c:pt idx="8">
                  <c:v>Descolarisation </c:v>
                </c:pt>
                <c:pt idx="9">
                  <c:v>VIH et maladies sexuellement transmissibles</c:v>
                </c:pt>
              </c:strCache>
            </c:strRef>
          </c:cat>
          <c:val>
            <c:numRef>
              <c:f>'Analyse-Likouala_Plateaux_Cuvet'!$C$77:$C$86</c:f>
              <c:numCache>
                <c:formatCode>0%</c:formatCode>
                <c:ptCount val="10"/>
                <c:pt idx="0">
                  <c:v>2.9411764705882353E-2</c:v>
                </c:pt>
                <c:pt idx="1">
                  <c:v>0.11764705882352941</c:v>
                </c:pt>
                <c:pt idx="2">
                  <c:v>1.4705882352941176E-2</c:v>
                </c:pt>
                <c:pt idx="3">
                  <c:v>8.8235294117647065E-2</c:v>
                </c:pt>
                <c:pt idx="4">
                  <c:v>0.25</c:v>
                </c:pt>
                <c:pt idx="5">
                  <c:v>0.22058823529411764</c:v>
                </c:pt>
                <c:pt idx="6">
                  <c:v>0.61764705882352944</c:v>
                </c:pt>
                <c:pt idx="7">
                  <c:v>0.20588235294117646</c:v>
                </c:pt>
                <c:pt idx="8">
                  <c:v>5.8823529411764705E-2</c:v>
                </c:pt>
                <c:pt idx="9">
                  <c:v>0.25</c:v>
                </c:pt>
              </c:numCache>
            </c:numRef>
          </c:val>
          <c:extLst>
            <c:ext xmlns:c16="http://schemas.microsoft.com/office/drawing/2014/chart" uri="{C3380CC4-5D6E-409C-BE32-E72D297353CC}">
              <c16:uniqueId val="{00000000-6D1E-47ED-87FF-45E5BED0E880}"/>
            </c:ext>
          </c:extLst>
        </c:ser>
        <c:ser>
          <c:idx val="1"/>
          <c:order val="1"/>
          <c:tx>
            <c:strRef>
              <c:f>'Analyse-Likouala_Plateaux_Cuvet'!$D$76</c:f>
              <c:strCache>
                <c:ptCount val="1"/>
                <c:pt idx="0">
                  <c:v>CAP Finale</c:v>
                </c:pt>
              </c:strCache>
            </c:strRef>
          </c:tx>
          <c:spPr>
            <a:solidFill>
              <a:srgbClr val="1C3768"/>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6D1E-47ED-87FF-45E5BED0E880}"/>
                </c:ext>
              </c:extLst>
            </c:dLbl>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'Analyse-Likouala_Plateaux_Cuvet'!$B$77:$B$86</c:f>
              <c:strCache>
                <c:ptCount val="10"/>
                <c:pt idx="0">
                  <c:v> Autre</c:v>
                </c:pt>
                <c:pt idx="1">
                  <c:v>Je ne sais pas </c:v>
                </c:pt>
                <c:pt idx="2">
                  <c:v>Exclusion de la communauté et du cercle familial</c:v>
                </c:pt>
                <c:pt idx="3">
                  <c:v>Troubles comportementaux </c:v>
                </c:pt>
                <c:pt idx="4">
                  <c:v>Troubles psychologiques  </c:v>
                </c:pt>
                <c:pt idx="5">
                  <c:v>Grossesses non désirées</c:v>
                </c:pt>
                <c:pt idx="6">
                  <c:v>Troubles physiques </c:v>
                </c:pt>
                <c:pt idx="7">
                  <c:v> La mort  </c:v>
                </c:pt>
                <c:pt idx="8">
                  <c:v>Descolarisation </c:v>
                </c:pt>
                <c:pt idx="9">
                  <c:v>VIH et maladies sexuellement transmissibles</c:v>
                </c:pt>
              </c:strCache>
            </c:strRef>
          </c:cat>
          <c:val>
            <c:numRef>
              <c:f>'Analyse-Likouala_Plateaux_Cuvet'!$D$77:$D$86</c:f>
              <c:numCache>
                <c:formatCode>0%</c:formatCode>
                <c:ptCount val="10"/>
                <c:pt idx="0">
                  <c:v>0</c:v>
                </c:pt>
                <c:pt idx="1">
                  <c:v>1.1111111111111112E-2</c:v>
                </c:pt>
                <c:pt idx="2">
                  <c:v>0.25555555555555554</c:v>
                </c:pt>
                <c:pt idx="3">
                  <c:v>0.27777777777777779</c:v>
                </c:pt>
                <c:pt idx="4">
                  <c:v>0.28888888888888886</c:v>
                </c:pt>
                <c:pt idx="5">
                  <c:v>0.4777777777777778</c:v>
                </c:pt>
                <c:pt idx="6">
                  <c:v>0.6</c:v>
                </c:pt>
                <c:pt idx="7">
                  <c:v>0.7</c:v>
                </c:pt>
                <c:pt idx="8">
                  <c:v>0.8</c:v>
                </c:pt>
                <c:pt idx="9">
                  <c:v>0.96666666666666667</c:v>
                </c:pt>
              </c:numCache>
            </c:numRef>
          </c:val>
          <c:extLst>
            <c:ext xmlns:c16="http://schemas.microsoft.com/office/drawing/2014/chart" uri="{C3380CC4-5D6E-409C-BE32-E72D297353CC}">
              <c16:uniqueId val="{00000001-6D1E-47ED-87FF-45E5BED0E880}"/>
            </c:ext>
          </c:extLst>
        </c:ser>
        <c:dLbls>
          <c:showLegendKey val="0"/>
          <c:showVal val="1"/>
          <c:showCatName val="0"/>
          <c:showSerName val="0"/>
          <c:showPercent val="0"/>
          <c:showBubbleSize val="0"/>
        </c:dLbls>
        <c:gapWidth val="150"/>
        <c:overlap val="-25"/>
        <c:axId val="325441560"/>
        <c:axId val="325441944"/>
      </c:barChart>
      <c:catAx>
        <c:axId val="325441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crossAx val="325441944"/>
        <c:crosses val="autoZero"/>
        <c:auto val="1"/>
        <c:lblAlgn val="ctr"/>
        <c:lblOffset val="100"/>
        <c:noMultiLvlLbl val="0"/>
      </c:catAx>
      <c:valAx>
        <c:axId val="325441944"/>
        <c:scaling>
          <c:orientation val="minMax"/>
        </c:scaling>
        <c:delete val="1"/>
        <c:axPos val="b"/>
        <c:numFmt formatCode="0%" sourceLinked="1"/>
        <c:majorTickMark val="none"/>
        <c:minorTickMark val="none"/>
        <c:tickLblPos val="nextTo"/>
        <c:crossAx val="325441560"/>
        <c:crosses val="autoZero"/>
        <c:crossBetween val="between"/>
      </c:valAx>
      <c:spPr>
        <a:noFill/>
        <a:ln>
          <a:noFill/>
        </a:ln>
        <a:effectLst/>
      </c:spPr>
    </c:plotArea>
    <c:legend>
      <c:legendPos val="t"/>
      <c:layout>
        <c:manualLayout>
          <c:xMode val="edge"/>
          <c:yMode val="edge"/>
          <c:x val="0.28470834863001332"/>
          <c:y val="0.91652277214204492"/>
          <c:w val="0.44073499348455902"/>
          <c:h val="5.5012698559649742E-2"/>
        </c:manualLayout>
      </c:layout>
      <c:overlay val="0"/>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500">
          <a:solidFill>
            <a:srgbClr val="1C3768"/>
          </a:solidFill>
        </a:defRPr>
      </a:pPr>
      <a:endParaRPr lang="fr-FR"/>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480865479331729"/>
          <c:y val="4.146839140407698E-2"/>
          <c:w val="0.46121510327727466"/>
          <c:h val="0.89439201348731501"/>
        </c:manualLayout>
      </c:layout>
      <c:barChart>
        <c:barDir val="bar"/>
        <c:grouping val="clustered"/>
        <c:varyColors val="0"/>
        <c:ser>
          <c:idx val="0"/>
          <c:order val="0"/>
          <c:tx>
            <c:strRef>
              <c:f>'Analyse-Likouala_Plateaux_Cuvet'!$C$152</c:f>
              <c:strCache>
                <c:ptCount val="1"/>
                <c:pt idx="0">
                  <c:v>CAP Initiale</c:v>
                </c:pt>
              </c:strCache>
            </c:strRef>
          </c:tx>
          <c:spPr>
            <a:solidFill>
              <a:srgbClr val="B4C7E7"/>
            </a:solidFill>
            <a:ln>
              <a:noFill/>
            </a:ln>
            <a:effectLst/>
          </c:spPr>
          <c:invertIfNegative val="0"/>
          <c:dLbls>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'Analyse-Likouala_Plateaux_Cuvet'!$B$153:$B$158</c:f>
              <c:strCache>
                <c:ptCount val="6"/>
                <c:pt idx="0">
                  <c:v>Je ne sais pas</c:v>
                </c:pt>
                <c:pt idx="1">
                  <c:v>Etre informée</c:v>
                </c:pt>
                <c:pt idx="2">
                  <c:v>Qu’une prise en charge et un suivi judiciaire soient mis en place</c:v>
                </c:pt>
                <c:pt idx="3">
                  <c:v>Etre orientée vers les structures adéquates (ONG locales ou internationales)</c:v>
                </c:pt>
                <c:pt idx="4">
                  <c:v>Recevoir une assistance médicale </c:v>
                </c:pt>
                <c:pt idx="5">
                  <c:v>Etre écoutée</c:v>
                </c:pt>
              </c:strCache>
            </c:strRef>
          </c:cat>
          <c:val>
            <c:numRef>
              <c:f>'Analyse-Likouala_Plateaux_Cuvet'!$C$153:$C$158</c:f>
              <c:numCache>
                <c:formatCode>0%</c:formatCode>
                <c:ptCount val="6"/>
                <c:pt idx="0">
                  <c:v>0.48421052631578948</c:v>
                </c:pt>
                <c:pt idx="1">
                  <c:v>0.22105263157894736</c:v>
                </c:pt>
                <c:pt idx="2">
                  <c:v>2.1052631578947368E-2</c:v>
                </c:pt>
                <c:pt idx="3">
                  <c:v>8.4210526315789472E-2</c:v>
                </c:pt>
                <c:pt idx="4">
                  <c:v>0.22105263157894736</c:v>
                </c:pt>
                <c:pt idx="5">
                  <c:v>0.18947368421052632</c:v>
                </c:pt>
              </c:numCache>
            </c:numRef>
          </c:val>
          <c:extLst>
            <c:ext xmlns:c16="http://schemas.microsoft.com/office/drawing/2014/chart" uri="{C3380CC4-5D6E-409C-BE32-E72D297353CC}">
              <c16:uniqueId val="{00000000-EE94-4A66-BD1C-32055600C835}"/>
            </c:ext>
          </c:extLst>
        </c:ser>
        <c:ser>
          <c:idx val="1"/>
          <c:order val="1"/>
          <c:tx>
            <c:strRef>
              <c:f>'Analyse-Likouala_Plateaux_Cuvet'!$D$152</c:f>
              <c:strCache>
                <c:ptCount val="1"/>
                <c:pt idx="0">
                  <c:v>CAP Finale</c:v>
                </c:pt>
              </c:strCache>
            </c:strRef>
          </c:tx>
          <c:spPr>
            <a:solidFill>
              <a:srgbClr val="1C3768"/>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EE94-4A66-BD1C-32055600C835}"/>
                </c:ext>
              </c:extLst>
            </c:dLbl>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'Analyse-Likouala_Plateaux_Cuvet'!$B$153:$B$158</c:f>
              <c:strCache>
                <c:ptCount val="6"/>
                <c:pt idx="0">
                  <c:v>Je ne sais pas</c:v>
                </c:pt>
                <c:pt idx="1">
                  <c:v>Etre informée</c:v>
                </c:pt>
                <c:pt idx="2">
                  <c:v>Qu’une prise en charge et un suivi judiciaire soient mis en place</c:v>
                </c:pt>
                <c:pt idx="3">
                  <c:v>Etre orientée vers les structures adéquates (ONG locales ou internationales)</c:v>
                </c:pt>
                <c:pt idx="4">
                  <c:v>Recevoir une assistance médicale </c:v>
                </c:pt>
                <c:pt idx="5">
                  <c:v>Etre écoutée</c:v>
                </c:pt>
              </c:strCache>
            </c:strRef>
          </c:cat>
          <c:val>
            <c:numRef>
              <c:f>'Analyse-Likouala_Plateaux_Cuvet'!$D$153:$D$158</c:f>
              <c:numCache>
                <c:formatCode>0%</c:formatCode>
                <c:ptCount val="6"/>
                <c:pt idx="0">
                  <c:v>0</c:v>
                </c:pt>
                <c:pt idx="1">
                  <c:v>0.35106382978723405</c:v>
                </c:pt>
                <c:pt idx="2">
                  <c:v>0.47872340425531917</c:v>
                </c:pt>
                <c:pt idx="3">
                  <c:v>0.54255319148936165</c:v>
                </c:pt>
                <c:pt idx="4">
                  <c:v>0.86170212765957444</c:v>
                </c:pt>
                <c:pt idx="5">
                  <c:v>0.87234042553191493</c:v>
                </c:pt>
              </c:numCache>
            </c:numRef>
          </c:val>
          <c:extLst>
            <c:ext xmlns:c16="http://schemas.microsoft.com/office/drawing/2014/chart" uri="{C3380CC4-5D6E-409C-BE32-E72D297353CC}">
              <c16:uniqueId val="{00000001-EE94-4A66-BD1C-32055600C835}"/>
            </c:ext>
          </c:extLst>
        </c:ser>
        <c:dLbls>
          <c:showLegendKey val="0"/>
          <c:showVal val="1"/>
          <c:showCatName val="0"/>
          <c:showSerName val="0"/>
          <c:showPercent val="0"/>
          <c:showBubbleSize val="0"/>
        </c:dLbls>
        <c:gapWidth val="150"/>
        <c:overlap val="-25"/>
        <c:axId val="325259968"/>
        <c:axId val="325260352"/>
      </c:barChart>
      <c:catAx>
        <c:axId val="325259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crossAx val="325260352"/>
        <c:crosses val="autoZero"/>
        <c:auto val="1"/>
        <c:lblAlgn val="ctr"/>
        <c:lblOffset val="100"/>
        <c:noMultiLvlLbl val="0"/>
      </c:catAx>
      <c:valAx>
        <c:axId val="325260352"/>
        <c:scaling>
          <c:orientation val="minMax"/>
        </c:scaling>
        <c:delete val="1"/>
        <c:axPos val="b"/>
        <c:numFmt formatCode="0%" sourceLinked="1"/>
        <c:majorTickMark val="none"/>
        <c:minorTickMark val="none"/>
        <c:tickLblPos val="nextTo"/>
        <c:crossAx val="325259968"/>
        <c:crosses val="autoZero"/>
        <c:crossBetween val="between"/>
      </c:valAx>
      <c:spPr>
        <a:noFill/>
        <a:ln>
          <a:noFill/>
        </a:ln>
        <a:effectLst/>
      </c:spPr>
    </c:plotArea>
    <c:legend>
      <c:legendPos val="t"/>
      <c:layout>
        <c:manualLayout>
          <c:xMode val="edge"/>
          <c:yMode val="edge"/>
          <c:x val="0.30495455575414537"/>
          <c:y val="0.93828398715036032"/>
          <c:w val="0.46556248486136392"/>
          <c:h val="6.1171725673150601E-2"/>
        </c:manualLayout>
      </c:layout>
      <c:overlay val="0"/>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500">
          <a:solidFill>
            <a:srgbClr val="1C3768"/>
          </a:solidFill>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rtl="0">
              <a:defRPr sz="3000" b="0" i="0" u="none" strike="noStrike" kern="1200" spc="0" baseline="0">
                <a:solidFill>
                  <a:srgbClr val="1C3768"/>
                </a:solidFill>
                <a:latin typeface="+mn-lt"/>
                <a:ea typeface="+mn-ea"/>
                <a:cs typeface="+mn-cs"/>
              </a:defRPr>
            </a:pPr>
            <a:r>
              <a:rPr lang="fr-FR" dirty="0"/>
              <a:t>Vous êtes approchés par une victime de VSBG qui vous dit qu’elle a été battue par son mari et qu’elle a peur de repartir chez elle, et de demander de l’aide. Elle a vraiment l’air mal en point. Que faites-vous ? </a:t>
            </a:r>
          </a:p>
        </c:rich>
      </c:tx>
      <c:layout>
        <c:manualLayout>
          <c:xMode val="edge"/>
          <c:yMode val="edge"/>
          <c:x val="0.10644623475821949"/>
          <c:y val="6.0623320553489617E-3"/>
        </c:manualLayout>
      </c:layout>
      <c:overlay val="0"/>
      <c:spPr>
        <a:noFill/>
        <a:ln>
          <a:noFill/>
        </a:ln>
        <a:effectLst/>
      </c:spPr>
      <c:txPr>
        <a:bodyPr rot="0" spcFirstLastPara="1" vertOverflow="ellipsis" vert="horz" wrap="square" anchor="ctr" anchorCtr="1"/>
        <a:lstStyle/>
        <a:p>
          <a:pPr algn="l" rtl="0">
            <a:defRPr sz="3000" b="0" i="0" u="none" strike="noStrike" kern="1200" spc="0" baseline="0">
              <a:solidFill>
                <a:srgbClr val="1C3768"/>
              </a:solidFill>
              <a:latin typeface="+mn-lt"/>
              <a:ea typeface="+mn-ea"/>
              <a:cs typeface="+mn-cs"/>
            </a:defRPr>
          </a:pPr>
          <a:endParaRPr lang="fr-FR"/>
        </a:p>
      </c:txPr>
    </c:title>
    <c:autoTitleDeleted val="0"/>
    <c:plotArea>
      <c:layout/>
      <c:barChart>
        <c:barDir val="col"/>
        <c:grouping val="clustered"/>
        <c:varyColors val="0"/>
        <c:ser>
          <c:idx val="0"/>
          <c:order val="0"/>
          <c:tx>
            <c:strRef>
              <c:f>'Analyse-Likouala_Plateaux_Cuvet'!$C$144</c:f>
              <c:strCache>
                <c:ptCount val="1"/>
                <c:pt idx="0">
                  <c:v>CAP Initiale</c:v>
                </c:pt>
              </c:strCache>
            </c:strRef>
          </c:tx>
          <c:spPr>
            <a:solidFill>
              <a:srgbClr val="B4C7E7"/>
            </a:solidFill>
            <a:ln>
              <a:noFill/>
            </a:ln>
            <a:effectLst/>
          </c:spPr>
          <c:invertIfNegative val="0"/>
          <c:dLbls>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'Analyse-Likouala_Plateaux_Cuvet'!$B$145:$B$150</c:f>
              <c:strCache>
                <c:ptCount val="6"/>
                <c:pt idx="0">
                  <c:v>Vous l’accompagnez au centre de santé </c:v>
                </c:pt>
                <c:pt idx="1">
                  <c:v>Vous l’accompagnez voir la police </c:v>
                </c:pt>
                <c:pt idx="2">
                  <c:v>Après l’avoir calmée, vous la raisonnez pour qu’elle rentre chez elle auprès de son mari. Si elle a reçu des coups, c’est qu’elle n’a pas répondu à une obligation maritale.</c:v>
                </c:pt>
                <c:pt idx="3">
                  <c:v>Vous cherchez à savoir qui est son mari, vous les faites asseoir et essayez de régler le problème</c:v>
                </c:pt>
                <c:pt idx="4">
                  <c:v>Je ne sais pas </c:v>
                </c:pt>
                <c:pt idx="5">
                  <c:v>Autre, précisez</c:v>
                </c:pt>
              </c:strCache>
            </c:strRef>
          </c:cat>
          <c:val>
            <c:numRef>
              <c:f>'Analyse-Likouala_Plateaux_Cuvet'!$C$145:$C$150</c:f>
              <c:numCache>
                <c:formatCode>0%</c:formatCode>
                <c:ptCount val="6"/>
                <c:pt idx="0">
                  <c:v>0.18947368421052632</c:v>
                </c:pt>
                <c:pt idx="1">
                  <c:v>0.17894736842105263</c:v>
                </c:pt>
                <c:pt idx="2">
                  <c:v>0.2</c:v>
                </c:pt>
                <c:pt idx="3">
                  <c:v>0.24210526315789474</c:v>
                </c:pt>
                <c:pt idx="4">
                  <c:v>0.35789473684210527</c:v>
                </c:pt>
                <c:pt idx="5">
                  <c:v>4.2105263157894736E-2</c:v>
                </c:pt>
              </c:numCache>
            </c:numRef>
          </c:val>
          <c:extLst>
            <c:ext xmlns:c16="http://schemas.microsoft.com/office/drawing/2014/chart" uri="{C3380CC4-5D6E-409C-BE32-E72D297353CC}">
              <c16:uniqueId val="{00000000-E353-4651-8FDB-D5C6BFF50B1D}"/>
            </c:ext>
          </c:extLst>
        </c:ser>
        <c:ser>
          <c:idx val="1"/>
          <c:order val="1"/>
          <c:tx>
            <c:strRef>
              <c:f>'Analyse-Likouala_Plateaux_Cuvet'!$D$144</c:f>
              <c:strCache>
                <c:ptCount val="1"/>
                <c:pt idx="0">
                  <c:v>CAP Finale</c:v>
                </c:pt>
              </c:strCache>
            </c:strRef>
          </c:tx>
          <c:spPr>
            <a:solidFill>
              <a:srgbClr val="1C3768"/>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D87C-4A7F-ACEC-EB84802C375C}"/>
                </c:ext>
              </c:extLst>
            </c:dLbl>
            <c:dLbl>
              <c:idx val="5"/>
              <c:delete val="1"/>
              <c:extLst>
                <c:ext xmlns:c15="http://schemas.microsoft.com/office/drawing/2012/chart" uri="{CE6537A1-D6FC-4f65-9D91-7224C49458BB}"/>
                <c:ext xmlns:c16="http://schemas.microsoft.com/office/drawing/2014/chart" uri="{C3380CC4-5D6E-409C-BE32-E72D297353CC}">
                  <c16:uniqueId val="{00000001-D87C-4A7F-ACEC-EB84802C375C}"/>
                </c:ext>
              </c:extLst>
            </c:dLbl>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'Analyse-Likouala_Plateaux_Cuvet'!$B$145:$B$150</c:f>
              <c:strCache>
                <c:ptCount val="6"/>
                <c:pt idx="0">
                  <c:v>Vous l’accompagnez au centre de santé </c:v>
                </c:pt>
                <c:pt idx="1">
                  <c:v>Vous l’accompagnez voir la police </c:v>
                </c:pt>
                <c:pt idx="2">
                  <c:v>Après l’avoir calmée, vous la raisonnez pour qu’elle rentre chez elle auprès de son mari. Si elle a reçu des coups, c’est qu’elle n’a pas répondu à une obligation maritale.</c:v>
                </c:pt>
                <c:pt idx="3">
                  <c:v>Vous cherchez à savoir qui est son mari, vous les faites asseoir et essayez de régler le problème</c:v>
                </c:pt>
                <c:pt idx="4">
                  <c:v>Je ne sais pas </c:v>
                </c:pt>
                <c:pt idx="5">
                  <c:v>Autre, précisez</c:v>
                </c:pt>
              </c:strCache>
            </c:strRef>
          </c:cat>
          <c:val>
            <c:numRef>
              <c:f>'Analyse-Likouala_Plateaux_Cuvet'!$D$145:$D$150</c:f>
              <c:numCache>
                <c:formatCode>0%</c:formatCode>
                <c:ptCount val="6"/>
                <c:pt idx="0">
                  <c:v>0.92553191489361697</c:v>
                </c:pt>
                <c:pt idx="1">
                  <c:v>0.7978723404255319</c:v>
                </c:pt>
                <c:pt idx="2">
                  <c:v>0.18085106382978725</c:v>
                </c:pt>
                <c:pt idx="3">
                  <c:v>1.0638297872340425E-2</c:v>
                </c:pt>
                <c:pt idx="4">
                  <c:v>0</c:v>
                </c:pt>
                <c:pt idx="5">
                  <c:v>0</c:v>
                </c:pt>
              </c:numCache>
            </c:numRef>
          </c:val>
          <c:extLst>
            <c:ext xmlns:c16="http://schemas.microsoft.com/office/drawing/2014/chart" uri="{C3380CC4-5D6E-409C-BE32-E72D297353CC}">
              <c16:uniqueId val="{00000001-E353-4651-8FDB-D5C6BFF50B1D}"/>
            </c:ext>
          </c:extLst>
        </c:ser>
        <c:dLbls>
          <c:showLegendKey val="0"/>
          <c:showVal val="1"/>
          <c:showCatName val="0"/>
          <c:showSerName val="0"/>
          <c:showPercent val="0"/>
          <c:showBubbleSize val="0"/>
        </c:dLbls>
        <c:gapWidth val="150"/>
        <c:overlap val="-25"/>
        <c:axId val="365067088"/>
        <c:axId val="365067872"/>
      </c:barChart>
      <c:catAx>
        <c:axId val="365067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crossAx val="365067872"/>
        <c:crosses val="autoZero"/>
        <c:auto val="1"/>
        <c:lblAlgn val="ctr"/>
        <c:lblOffset val="100"/>
        <c:noMultiLvlLbl val="0"/>
      </c:catAx>
      <c:valAx>
        <c:axId val="365067872"/>
        <c:scaling>
          <c:orientation val="minMax"/>
        </c:scaling>
        <c:delete val="1"/>
        <c:axPos val="l"/>
        <c:numFmt formatCode="0%" sourceLinked="1"/>
        <c:majorTickMark val="none"/>
        <c:minorTickMark val="none"/>
        <c:tickLblPos val="nextTo"/>
        <c:crossAx val="365067088"/>
        <c:crosses val="autoZero"/>
        <c:crossBetween val="between"/>
      </c:valAx>
      <c:spPr>
        <a:noFill/>
        <a:ln>
          <a:noFill/>
        </a:ln>
        <a:effectLst/>
      </c:spPr>
    </c:plotArea>
    <c:legend>
      <c:legendPos val="t"/>
      <c:layout>
        <c:manualLayout>
          <c:xMode val="edge"/>
          <c:yMode val="edge"/>
          <c:x val="0.63002207158245416"/>
          <c:y val="0.27450648584258458"/>
          <c:w val="0.36899712495462594"/>
          <c:h val="6.6113412995310913E-2"/>
        </c:manualLayout>
      </c:layout>
      <c:overlay val="0"/>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legend>
    <c:plotVisOnly val="1"/>
    <c:dispBlanksAs val="gap"/>
    <c:showDLblsOverMax val="0"/>
  </c:chart>
  <c:spPr>
    <a:noFill/>
    <a:ln>
      <a:noFill/>
    </a:ln>
    <a:effectLst/>
  </c:spPr>
  <c:txPr>
    <a:bodyPr/>
    <a:lstStyle/>
    <a:p>
      <a:pPr>
        <a:defRPr sz="2500">
          <a:solidFill>
            <a:srgbClr val="1C3768"/>
          </a:solidFill>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606735800812811"/>
          <c:y val="3.5545408057768078E-3"/>
          <c:w val="0.50765666588185587"/>
          <c:h val="0.93040140581773068"/>
        </c:manualLayout>
      </c:layout>
      <c:barChart>
        <c:barDir val="bar"/>
        <c:grouping val="clustered"/>
        <c:varyColors val="0"/>
        <c:ser>
          <c:idx val="0"/>
          <c:order val="0"/>
          <c:tx>
            <c:strRef>
              <c:f>'Analyse-Likouala_Plateaux_Cuvet'!$C$174</c:f>
              <c:strCache>
                <c:ptCount val="1"/>
                <c:pt idx="0">
                  <c:v>CAP Initiale</c:v>
                </c:pt>
              </c:strCache>
            </c:strRef>
          </c:tx>
          <c:spPr>
            <a:solidFill>
              <a:srgbClr val="B4C7E7"/>
            </a:solidFill>
            <a:ln>
              <a:noFill/>
            </a:ln>
            <a:effectLst/>
          </c:spPr>
          <c:invertIfNegative val="0"/>
          <c:dLbls>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'Analyse-Likouala_Plateaux_Cuvet'!$B$175:$B$179</c:f>
              <c:strCache>
                <c:ptCount val="5"/>
                <c:pt idx="0">
                  <c:v>Distance</c:v>
                </c:pt>
                <c:pt idx="1">
                  <c:v>Manque de sensibilisation</c:v>
                </c:pt>
                <c:pt idx="2">
                  <c:v>Je ne connais pas un service qui traite sur ces questions</c:v>
                </c:pt>
                <c:pt idx="3">
                  <c:v>Manque de moyen</c:v>
                </c:pt>
                <c:pt idx="4">
                  <c:v>Je ne sais pas</c:v>
                </c:pt>
              </c:strCache>
            </c:strRef>
          </c:cat>
          <c:val>
            <c:numRef>
              <c:f>'Analyse-Likouala_Plateaux_Cuvet'!$C$175:$C$179</c:f>
              <c:numCache>
                <c:formatCode>0%</c:formatCode>
                <c:ptCount val="5"/>
                <c:pt idx="0">
                  <c:v>6.8181818181818177E-2</c:v>
                </c:pt>
                <c:pt idx="1">
                  <c:v>0.21590909090909091</c:v>
                </c:pt>
                <c:pt idx="2">
                  <c:v>0.13636363636363635</c:v>
                </c:pt>
                <c:pt idx="3">
                  <c:v>0.22727272727272727</c:v>
                </c:pt>
                <c:pt idx="4">
                  <c:v>0.35227272727272729</c:v>
                </c:pt>
              </c:numCache>
            </c:numRef>
          </c:val>
          <c:extLst>
            <c:ext xmlns:c16="http://schemas.microsoft.com/office/drawing/2014/chart" uri="{C3380CC4-5D6E-409C-BE32-E72D297353CC}">
              <c16:uniqueId val="{00000000-A020-43E4-B18B-6B41E0C58FE7}"/>
            </c:ext>
          </c:extLst>
        </c:ser>
        <c:ser>
          <c:idx val="1"/>
          <c:order val="1"/>
          <c:tx>
            <c:strRef>
              <c:f>'Analyse-Likouala_Plateaux_Cuvet'!$D$174</c:f>
              <c:strCache>
                <c:ptCount val="1"/>
                <c:pt idx="0">
                  <c:v>CAP Finale</c:v>
                </c:pt>
              </c:strCache>
            </c:strRef>
          </c:tx>
          <c:spPr>
            <a:solidFill>
              <a:srgbClr val="1C3768"/>
            </a:solidFill>
            <a:ln>
              <a:noFill/>
            </a:ln>
            <a:effectLst/>
          </c:spPr>
          <c:invertIfNegative val="0"/>
          <c:dLbls>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'Analyse-Likouala_Plateaux_Cuvet'!$B$175:$B$179</c:f>
              <c:strCache>
                <c:ptCount val="5"/>
                <c:pt idx="0">
                  <c:v>Distance</c:v>
                </c:pt>
                <c:pt idx="1">
                  <c:v>Manque de sensibilisation</c:v>
                </c:pt>
                <c:pt idx="2">
                  <c:v>Je ne connais pas un service qui traite sur ces questions</c:v>
                </c:pt>
                <c:pt idx="3">
                  <c:v>Manque de moyen</c:v>
                </c:pt>
                <c:pt idx="4">
                  <c:v>Je ne sais pas</c:v>
                </c:pt>
              </c:strCache>
            </c:strRef>
          </c:cat>
          <c:val>
            <c:numRef>
              <c:f>'Analyse-Likouala_Plateaux_Cuvet'!$D$175:$D$179</c:f>
              <c:numCache>
                <c:formatCode>0%</c:formatCode>
                <c:ptCount val="5"/>
                <c:pt idx="0">
                  <c:v>4.1666666666666664E-2</c:v>
                </c:pt>
                <c:pt idx="1">
                  <c:v>5.5555555555555552E-2</c:v>
                </c:pt>
                <c:pt idx="2">
                  <c:v>9.7222222222222224E-2</c:v>
                </c:pt>
                <c:pt idx="3">
                  <c:v>0.30555555555555558</c:v>
                </c:pt>
                <c:pt idx="4">
                  <c:v>0.5</c:v>
                </c:pt>
              </c:numCache>
            </c:numRef>
          </c:val>
          <c:extLst>
            <c:ext xmlns:c16="http://schemas.microsoft.com/office/drawing/2014/chart" uri="{C3380CC4-5D6E-409C-BE32-E72D297353CC}">
              <c16:uniqueId val="{00000001-A020-43E4-B18B-6B41E0C58FE7}"/>
            </c:ext>
          </c:extLst>
        </c:ser>
        <c:dLbls>
          <c:showLegendKey val="0"/>
          <c:showVal val="1"/>
          <c:showCatName val="0"/>
          <c:showSerName val="0"/>
          <c:showPercent val="0"/>
          <c:showBubbleSize val="0"/>
        </c:dLbls>
        <c:gapWidth val="150"/>
        <c:overlap val="-25"/>
        <c:axId val="365068264"/>
        <c:axId val="365068656"/>
      </c:barChart>
      <c:catAx>
        <c:axId val="365068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crossAx val="365068656"/>
        <c:crosses val="autoZero"/>
        <c:auto val="1"/>
        <c:lblAlgn val="ctr"/>
        <c:lblOffset val="100"/>
        <c:noMultiLvlLbl val="0"/>
      </c:catAx>
      <c:valAx>
        <c:axId val="365068656"/>
        <c:scaling>
          <c:orientation val="minMax"/>
        </c:scaling>
        <c:delete val="1"/>
        <c:axPos val="b"/>
        <c:numFmt formatCode="0%" sourceLinked="1"/>
        <c:majorTickMark val="none"/>
        <c:minorTickMark val="none"/>
        <c:tickLblPos val="nextTo"/>
        <c:crossAx val="365068264"/>
        <c:crosses val="autoZero"/>
        <c:crossBetween val="between"/>
      </c:valAx>
      <c:spPr>
        <a:noFill/>
        <a:ln>
          <a:noFill/>
        </a:ln>
        <a:effectLst/>
      </c:spPr>
    </c:plotArea>
    <c:legend>
      <c:legendPos val="t"/>
      <c:layout>
        <c:manualLayout>
          <c:xMode val="edge"/>
          <c:yMode val="edge"/>
          <c:x val="0.28311685125588654"/>
          <c:y val="0.92776139952924741"/>
          <c:w val="0.38726350860246672"/>
          <c:h val="5.6946943141957522E-2"/>
        </c:manualLayout>
      </c:layout>
      <c:overlay val="0"/>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500">
          <a:solidFill>
            <a:srgbClr val="1C3768"/>
          </a:solidFill>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15195807206561"/>
          <c:y val="4.1216784478822002E-3"/>
          <c:w val="0.52249595109927549"/>
          <c:h val="0.89380981293850781"/>
        </c:manualLayout>
      </c:layout>
      <c:barChart>
        <c:barDir val="bar"/>
        <c:grouping val="clustered"/>
        <c:varyColors val="0"/>
        <c:ser>
          <c:idx val="0"/>
          <c:order val="0"/>
          <c:tx>
            <c:strRef>
              <c:f>'Analyse-Likouala_Plateaux_Cuvet'!$C$185</c:f>
              <c:strCache>
                <c:ptCount val="1"/>
                <c:pt idx="0">
                  <c:v>CAP initiale</c:v>
                </c:pt>
              </c:strCache>
            </c:strRef>
          </c:tx>
          <c:spPr>
            <a:solidFill>
              <a:srgbClr val="B4C7E7"/>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2C39-4B09-A3BC-EDDA737A87EA}"/>
                </c:ext>
              </c:extLst>
            </c:dLbl>
            <c:dLbl>
              <c:idx val="5"/>
              <c:delete val="1"/>
              <c:extLst>
                <c:ext xmlns:c15="http://schemas.microsoft.com/office/drawing/2012/chart" uri="{CE6537A1-D6FC-4f65-9D91-7224C49458BB}"/>
                <c:ext xmlns:c16="http://schemas.microsoft.com/office/drawing/2014/chart" uri="{C3380CC4-5D6E-409C-BE32-E72D297353CC}">
                  <c16:uniqueId val="{00000005-2C39-4B09-A3BC-EDDA737A87EA}"/>
                </c:ext>
              </c:extLst>
            </c:dLbl>
            <c:dLbl>
              <c:idx val="7"/>
              <c:delete val="1"/>
              <c:extLst>
                <c:ext xmlns:c15="http://schemas.microsoft.com/office/drawing/2012/chart" uri="{CE6537A1-D6FC-4f65-9D91-7224C49458BB}"/>
                <c:ext xmlns:c16="http://schemas.microsoft.com/office/drawing/2014/chart" uri="{C3380CC4-5D6E-409C-BE32-E72D297353CC}">
                  <c16:uniqueId val="{00000004-2C39-4B09-A3BC-EDDA737A87EA}"/>
                </c:ext>
              </c:extLst>
            </c:dLbl>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'Analyse-Likouala_Plateaux_Cuvet'!$B$186:$B$195</c:f>
              <c:strCache>
                <c:ptCount val="10"/>
                <c:pt idx="0">
                  <c:v>Je ne sais pas </c:v>
                </c:pt>
                <c:pt idx="1">
                  <c:v>Droit d'avorter suite à un viol</c:v>
                </c:pt>
                <c:pt idx="2">
                  <c:v>Assistance juridique</c:v>
                </c:pt>
                <c:pt idx="3">
                  <c:v>Justice et réparations</c:v>
                </c:pt>
                <c:pt idx="4">
                  <c:v>Droit de porter plainte</c:v>
                </c:pt>
                <c:pt idx="5">
                  <c:v>Accompagnement psychologique et moral </c:v>
                </c:pt>
                <c:pt idx="6">
                  <c:v>Une écoute</c:v>
                </c:pt>
                <c:pt idx="7">
                  <c:v>Droit à la protection physique</c:v>
                </c:pt>
                <c:pt idx="8">
                  <c:v>Une orientation </c:v>
                </c:pt>
                <c:pt idx="9">
                  <c:v>Assistance médiale</c:v>
                </c:pt>
              </c:strCache>
            </c:strRef>
          </c:cat>
          <c:val>
            <c:numRef>
              <c:f>'Analyse-Likouala_Plateaux_Cuvet'!$C$186:$C$195</c:f>
              <c:numCache>
                <c:formatCode>0%</c:formatCode>
                <c:ptCount val="10"/>
                <c:pt idx="0">
                  <c:v>7.6923076923076927E-2</c:v>
                </c:pt>
                <c:pt idx="1">
                  <c:v>0</c:v>
                </c:pt>
                <c:pt idx="2">
                  <c:v>7.6923076923076927E-2</c:v>
                </c:pt>
                <c:pt idx="3">
                  <c:v>0.15384615384615385</c:v>
                </c:pt>
                <c:pt idx="4">
                  <c:v>0.15384615384615385</c:v>
                </c:pt>
                <c:pt idx="5">
                  <c:v>0</c:v>
                </c:pt>
                <c:pt idx="6">
                  <c:v>7.6923076923076927E-2</c:v>
                </c:pt>
                <c:pt idx="7">
                  <c:v>0</c:v>
                </c:pt>
                <c:pt idx="8">
                  <c:v>0.69230769230769229</c:v>
                </c:pt>
                <c:pt idx="9">
                  <c:v>0.30769230769230771</c:v>
                </c:pt>
              </c:numCache>
            </c:numRef>
          </c:val>
          <c:extLst>
            <c:ext xmlns:c16="http://schemas.microsoft.com/office/drawing/2014/chart" uri="{C3380CC4-5D6E-409C-BE32-E72D297353CC}">
              <c16:uniqueId val="{00000000-2C39-4B09-A3BC-EDDA737A87EA}"/>
            </c:ext>
          </c:extLst>
        </c:ser>
        <c:ser>
          <c:idx val="1"/>
          <c:order val="1"/>
          <c:tx>
            <c:strRef>
              <c:f>'Analyse-Likouala_Plateaux_Cuvet'!$D$185</c:f>
              <c:strCache>
                <c:ptCount val="1"/>
                <c:pt idx="0">
                  <c:v>CAP finale </c:v>
                </c:pt>
              </c:strCache>
            </c:strRef>
          </c:tx>
          <c:spPr>
            <a:solidFill>
              <a:srgbClr val="1C3768"/>
            </a:solidFill>
            <a:ln>
              <a:noFill/>
            </a:ln>
            <a:effectLst/>
          </c:spPr>
          <c:invertIfNegative val="0"/>
          <c:dLbls>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'Analyse-Likouala_Plateaux_Cuvet'!$B$186:$B$195</c:f>
              <c:strCache>
                <c:ptCount val="10"/>
                <c:pt idx="0">
                  <c:v>Je ne sais pas </c:v>
                </c:pt>
                <c:pt idx="1">
                  <c:v>Droit d'avorter suite à un viol</c:v>
                </c:pt>
                <c:pt idx="2">
                  <c:v>Assistance juridique</c:v>
                </c:pt>
                <c:pt idx="3">
                  <c:v>Justice et réparations</c:v>
                </c:pt>
                <c:pt idx="4">
                  <c:v>Droit de porter plainte</c:v>
                </c:pt>
                <c:pt idx="5">
                  <c:v>Accompagnement psychologique et moral </c:v>
                </c:pt>
                <c:pt idx="6">
                  <c:v>Une écoute</c:v>
                </c:pt>
                <c:pt idx="7">
                  <c:v>Droit à la protection physique</c:v>
                </c:pt>
                <c:pt idx="8">
                  <c:v>Une orientation </c:v>
                </c:pt>
                <c:pt idx="9">
                  <c:v>Assistance médiale</c:v>
                </c:pt>
              </c:strCache>
            </c:strRef>
          </c:cat>
          <c:val>
            <c:numRef>
              <c:f>'Analyse-Likouala_Plateaux_Cuvet'!$D$186:$D$195</c:f>
              <c:numCache>
                <c:formatCode>0%</c:formatCode>
                <c:ptCount val="10"/>
                <c:pt idx="0">
                  <c:v>1.3513513513513514E-2</c:v>
                </c:pt>
                <c:pt idx="1">
                  <c:v>0.13513513513513514</c:v>
                </c:pt>
                <c:pt idx="2">
                  <c:v>0.17567567567567569</c:v>
                </c:pt>
                <c:pt idx="3">
                  <c:v>0.21621621621621623</c:v>
                </c:pt>
                <c:pt idx="4">
                  <c:v>0.24324324324324326</c:v>
                </c:pt>
                <c:pt idx="5">
                  <c:v>0.36486486486486486</c:v>
                </c:pt>
                <c:pt idx="6">
                  <c:v>0.64864864864864868</c:v>
                </c:pt>
                <c:pt idx="7">
                  <c:v>0.68918918918918914</c:v>
                </c:pt>
                <c:pt idx="8">
                  <c:v>0.95945945945945943</c:v>
                </c:pt>
                <c:pt idx="9">
                  <c:v>0.98648648648648651</c:v>
                </c:pt>
              </c:numCache>
            </c:numRef>
          </c:val>
          <c:extLst>
            <c:ext xmlns:c16="http://schemas.microsoft.com/office/drawing/2014/chart" uri="{C3380CC4-5D6E-409C-BE32-E72D297353CC}">
              <c16:uniqueId val="{00000001-2C39-4B09-A3BC-EDDA737A87EA}"/>
            </c:ext>
          </c:extLst>
        </c:ser>
        <c:dLbls>
          <c:showLegendKey val="0"/>
          <c:showVal val="1"/>
          <c:showCatName val="0"/>
          <c:showSerName val="0"/>
          <c:showPercent val="0"/>
          <c:showBubbleSize val="0"/>
        </c:dLbls>
        <c:gapWidth val="150"/>
        <c:overlap val="-25"/>
        <c:axId val="365069048"/>
        <c:axId val="365069440"/>
      </c:barChart>
      <c:catAx>
        <c:axId val="365069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crossAx val="365069440"/>
        <c:crosses val="autoZero"/>
        <c:auto val="1"/>
        <c:lblAlgn val="ctr"/>
        <c:lblOffset val="100"/>
        <c:noMultiLvlLbl val="0"/>
      </c:catAx>
      <c:valAx>
        <c:axId val="365069440"/>
        <c:scaling>
          <c:orientation val="minMax"/>
        </c:scaling>
        <c:delete val="1"/>
        <c:axPos val="b"/>
        <c:numFmt formatCode="0%" sourceLinked="1"/>
        <c:majorTickMark val="none"/>
        <c:minorTickMark val="none"/>
        <c:tickLblPos val="nextTo"/>
        <c:crossAx val="365069048"/>
        <c:crosses val="autoZero"/>
        <c:crossBetween val="between"/>
      </c:valAx>
      <c:spPr>
        <a:noFill/>
        <a:ln>
          <a:noFill/>
        </a:ln>
        <a:effectLst/>
      </c:spPr>
    </c:plotArea>
    <c:legend>
      <c:legendPos val="t"/>
      <c:layout>
        <c:manualLayout>
          <c:xMode val="edge"/>
          <c:yMode val="edge"/>
          <c:x val="0.21144501693654955"/>
          <c:y val="0.92605601571170182"/>
          <c:w val="0.46574875507811508"/>
          <c:h val="5.9887386275907138E-2"/>
        </c:manualLayout>
      </c:layout>
      <c:overlay val="0"/>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500">
          <a:solidFill>
            <a:srgbClr val="1C3768"/>
          </a:solidFill>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215993354304472"/>
          <c:y val="5.6903381883212499E-2"/>
          <c:w val="0.61726695619985006"/>
          <c:h val="0.93382138017812677"/>
        </c:manualLayout>
      </c:layout>
      <c:barChart>
        <c:barDir val="bar"/>
        <c:grouping val="clustered"/>
        <c:varyColors val="0"/>
        <c:ser>
          <c:idx val="0"/>
          <c:order val="0"/>
          <c:tx>
            <c:strRef>
              <c:f>'Analyse-Likouala_Plateaux_Cuvet'!$C$162</c:f>
              <c:strCache>
                <c:ptCount val="1"/>
                <c:pt idx="0">
                  <c:v>CAP Initiale</c:v>
                </c:pt>
              </c:strCache>
            </c:strRef>
          </c:tx>
          <c:spPr>
            <a:solidFill>
              <a:srgbClr val="B4C7E7"/>
            </a:solidFill>
            <a:ln>
              <a:noFill/>
            </a:ln>
            <a:effectLst/>
          </c:spPr>
          <c:invertIfNegative val="0"/>
          <c:dLbls>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'Analyse-Likouala_Plateaux_Cuvet'!$B$163:$B$170</c:f>
              <c:strCache>
                <c:ptCount val="8"/>
                <c:pt idx="0">
                  <c:v>Je ne sais pas</c:v>
                </c:pt>
                <c:pt idx="1">
                  <c:v>ONG locales</c:v>
                </c:pt>
                <c:pt idx="2">
                  <c:v>Comité Local de Protection</c:v>
                </c:pt>
                <c:pt idx="3">
                  <c:v>Leader communautaire </c:v>
                </c:pt>
                <c:pt idx="4">
                  <c:v>Autorité judiciaire (avocat, juge)</c:v>
                </c:pt>
                <c:pt idx="5">
                  <c:v>ONG internationales/Organisations internationales</c:v>
                </c:pt>
                <c:pt idx="6">
                  <c:v>Police</c:v>
                </c:pt>
                <c:pt idx="7">
                  <c:v>Centre de Santé/Hôpital </c:v>
                </c:pt>
              </c:strCache>
            </c:strRef>
          </c:cat>
          <c:val>
            <c:numRef>
              <c:f>'Analyse-Likouala_Plateaux_Cuvet'!$C$163:$C$170</c:f>
              <c:numCache>
                <c:formatCode>0%</c:formatCode>
                <c:ptCount val="8"/>
                <c:pt idx="0">
                  <c:v>0.45263157894736844</c:v>
                </c:pt>
                <c:pt idx="1">
                  <c:v>3.1578947368421054E-2</c:v>
                </c:pt>
                <c:pt idx="2">
                  <c:v>8.4210526315789472E-2</c:v>
                </c:pt>
                <c:pt idx="3">
                  <c:v>0.1368421052631579</c:v>
                </c:pt>
                <c:pt idx="4">
                  <c:v>7.3684210526315783E-2</c:v>
                </c:pt>
                <c:pt idx="5">
                  <c:v>1.0526315789473684E-2</c:v>
                </c:pt>
                <c:pt idx="6">
                  <c:v>0.10526315789473684</c:v>
                </c:pt>
                <c:pt idx="7">
                  <c:v>0.26315789473684209</c:v>
                </c:pt>
              </c:numCache>
            </c:numRef>
          </c:val>
          <c:extLst>
            <c:ext xmlns:c16="http://schemas.microsoft.com/office/drawing/2014/chart" uri="{C3380CC4-5D6E-409C-BE32-E72D297353CC}">
              <c16:uniqueId val="{00000000-ABC7-4576-BAC7-23754C7C88C7}"/>
            </c:ext>
          </c:extLst>
        </c:ser>
        <c:ser>
          <c:idx val="1"/>
          <c:order val="1"/>
          <c:tx>
            <c:strRef>
              <c:f>'Analyse-Likouala_Plateaux_Cuvet'!$D$162</c:f>
              <c:strCache>
                <c:ptCount val="1"/>
                <c:pt idx="0">
                  <c:v>CAP Finale</c:v>
                </c:pt>
              </c:strCache>
            </c:strRef>
          </c:tx>
          <c:spPr>
            <a:solidFill>
              <a:srgbClr val="1C3768"/>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ABC7-4576-BAC7-23754C7C88C7}"/>
                </c:ext>
              </c:extLst>
            </c:dLbl>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'Analyse-Likouala_Plateaux_Cuvet'!$B$163:$B$170</c:f>
              <c:strCache>
                <c:ptCount val="8"/>
                <c:pt idx="0">
                  <c:v>Je ne sais pas</c:v>
                </c:pt>
                <c:pt idx="1">
                  <c:v>ONG locales</c:v>
                </c:pt>
                <c:pt idx="2">
                  <c:v>Comité Local de Protection</c:v>
                </c:pt>
                <c:pt idx="3">
                  <c:v>Leader communautaire </c:v>
                </c:pt>
                <c:pt idx="4">
                  <c:v>Autorité judiciaire (avocat, juge)</c:v>
                </c:pt>
                <c:pt idx="5">
                  <c:v>ONG internationales/Organisations internationales</c:v>
                </c:pt>
                <c:pt idx="6">
                  <c:v>Police</c:v>
                </c:pt>
                <c:pt idx="7">
                  <c:v>Centre de Santé/Hôpital </c:v>
                </c:pt>
              </c:strCache>
            </c:strRef>
          </c:cat>
          <c:val>
            <c:numRef>
              <c:f>'Analyse-Likouala_Plateaux_Cuvet'!$D$163:$D$170</c:f>
              <c:numCache>
                <c:formatCode>0%</c:formatCode>
                <c:ptCount val="8"/>
                <c:pt idx="0">
                  <c:v>0</c:v>
                </c:pt>
                <c:pt idx="1">
                  <c:v>0.11702127659574468</c:v>
                </c:pt>
                <c:pt idx="2">
                  <c:v>0.18085106382978725</c:v>
                </c:pt>
                <c:pt idx="3">
                  <c:v>0.24468085106382978</c:v>
                </c:pt>
                <c:pt idx="4">
                  <c:v>0.31914893617021278</c:v>
                </c:pt>
                <c:pt idx="5">
                  <c:v>0.32978723404255317</c:v>
                </c:pt>
                <c:pt idx="6">
                  <c:v>0.88297872340425532</c:v>
                </c:pt>
                <c:pt idx="7">
                  <c:v>0.92553191489361697</c:v>
                </c:pt>
              </c:numCache>
            </c:numRef>
          </c:val>
          <c:extLst>
            <c:ext xmlns:c16="http://schemas.microsoft.com/office/drawing/2014/chart" uri="{C3380CC4-5D6E-409C-BE32-E72D297353CC}">
              <c16:uniqueId val="{00000001-ABC7-4576-BAC7-23754C7C88C7}"/>
            </c:ext>
          </c:extLst>
        </c:ser>
        <c:dLbls>
          <c:showLegendKey val="0"/>
          <c:showVal val="1"/>
          <c:showCatName val="0"/>
          <c:showSerName val="0"/>
          <c:showPercent val="0"/>
          <c:showBubbleSize val="0"/>
        </c:dLbls>
        <c:gapWidth val="150"/>
        <c:overlap val="-25"/>
        <c:axId val="367065888"/>
        <c:axId val="367060792"/>
      </c:barChart>
      <c:catAx>
        <c:axId val="367065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crossAx val="367060792"/>
        <c:crosses val="autoZero"/>
        <c:auto val="1"/>
        <c:lblAlgn val="ctr"/>
        <c:lblOffset val="100"/>
        <c:noMultiLvlLbl val="0"/>
      </c:catAx>
      <c:valAx>
        <c:axId val="367060792"/>
        <c:scaling>
          <c:orientation val="minMax"/>
        </c:scaling>
        <c:delete val="1"/>
        <c:axPos val="b"/>
        <c:numFmt formatCode="0%" sourceLinked="1"/>
        <c:majorTickMark val="none"/>
        <c:minorTickMark val="none"/>
        <c:tickLblPos val="nextTo"/>
        <c:crossAx val="367065888"/>
        <c:crosses val="autoZero"/>
        <c:crossBetween val="between"/>
      </c:valAx>
      <c:spPr>
        <a:noFill/>
        <a:ln>
          <a:noFill/>
        </a:ln>
        <a:effectLst/>
      </c:spPr>
    </c:plotArea>
    <c:legend>
      <c:legendPos val="t"/>
      <c:layout>
        <c:manualLayout>
          <c:xMode val="edge"/>
          <c:yMode val="edge"/>
          <c:x val="0.62153790240542417"/>
          <c:y val="0.76160009296336473"/>
          <c:w val="0.32018253865599494"/>
          <c:h val="3.7322324012706506E-2"/>
        </c:manualLayout>
      </c:layout>
      <c:overlay val="0"/>
      <c:spPr>
        <a:noFill/>
        <a:ln>
          <a:noFill/>
        </a:ln>
        <a:effectLst/>
      </c:spPr>
      <c:txPr>
        <a:bodyPr rot="0" spcFirstLastPara="1" vertOverflow="ellipsis" vert="horz" wrap="square" anchor="ctr" anchorCtr="1"/>
        <a:lstStyle/>
        <a:p>
          <a:pPr>
            <a:defRPr sz="2500" b="0" i="0" u="none" strike="noStrike" kern="1200" baseline="0">
              <a:solidFill>
                <a:srgbClr val="1C3768"/>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500">
          <a:solidFill>
            <a:srgbClr val="1C3768"/>
          </a:solidFill>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74114A-50F7-4FB7-BEE0-A2A153BEE923}"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1354F7D5-329B-4FA9-B152-2A8E1EDE01A8}">
      <dgm:prSet phldrT="[Texte]" custT="1"/>
      <dgm:spPr>
        <a:solidFill>
          <a:srgbClr val="1C3768"/>
        </a:solidFill>
        <a:ln>
          <a:solidFill>
            <a:srgbClr val="1C3768"/>
          </a:solidFill>
        </a:ln>
      </dgm:spPr>
      <dgm:t>
        <a:bodyPr/>
        <a:lstStyle/>
        <a:p>
          <a:r>
            <a:rPr lang="fr-FR" sz="4000" noProof="0" dirty="0"/>
            <a:t>Parler un peu plus en détail des maladies et infections sexuellement transmissibles moins graves et moins connues comme la chlamydia, le condylome et l’herpes génital de façon à ce que les ménages puissent mieux soigner ces maladies. Par ailleurs, il est aussi important de bien souligner les moyens de transmission du VIH – sujet moins bien connus des enquêtés. </a:t>
          </a:r>
          <a:endParaRPr lang="fr-FR" sz="4000" dirty="0"/>
        </a:p>
      </dgm:t>
    </dgm:pt>
    <dgm:pt modelId="{0152E2AC-D699-4CE1-839B-B6D39FBE24F6}" type="parTrans" cxnId="{0F9E81A9-EEE5-4E25-94F5-CA913B867B64}">
      <dgm:prSet/>
      <dgm:spPr/>
      <dgm:t>
        <a:bodyPr/>
        <a:lstStyle/>
        <a:p>
          <a:endParaRPr lang="en-US" sz="4000"/>
        </a:p>
      </dgm:t>
    </dgm:pt>
    <dgm:pt modelId="{09373779-AF34-4118-8992-B234DCB0A095}" type="sibTrans" cxnId="{0F9E81A9-EEE5-4E25-94F5-CA913B867B64}">
      <dgm:prSet/>
      <dgm:spPr/>
      <dgm:t>
        <a:bodyPr/>
        <a:lstStyle/>
        <a:p>
          <a:endParaRPr lang="en-US" sz="4000"/>
        </a:p>
      </dgm:t>
    </dgm:pt>
    <dgm:pt modelId="{3A93CEB4-5E49-4FA6-B3E2-7E0B57721F0D}">
      <dgm:prSet phldrT="[Texte]" custT="1"/>
      <dgm:spPr>
        <a:solidFill>
          <a:srgbClr val="1C3768"/>
        </a:solidFill>
        <a:ln>
          <a:solidFill>
            <a:srgbClr val="1C3768"/>
          </a:solidFill>
        </a:ln>
      </dgm:spPr>
      <dgm:t>
        <a:bodyPr/>
        <a:lstStyle/>
        <a:p>
          <a:r>
            <a:rPr lang="fr-FR" sz="4000" noProof="0" dirty="0"/>
            <a:t>Pendant la séance de sensibilisation, multiplier les questions pratiques comme « que faire lorsque l’on est approché par une victime de VBSG ? » ; « que faire si sa voisine est violée par son mari? » etc. afin que les bénéficiaires sachent bien quel est le comportement à adopter lors de situations auxquelles ils pourraient faire face à un moment de leur vie. </a:t>
          </a:r>
        </a:p>
      </dgm:t>
    </dgm:pt>
    <dgm:pt modelId="{1DB05671-6E88-4468-A412-219CD6EE9359}" type="parTrans" cxnId="{F1244E8B-F9DD-48D2-936E-3176F649A2D0}">
      <dgm:prSet/>
      <dgm:spPr/>
      <dgm:t>
        <a:bodyPr/>
        <a:lstStyle/>
        <a:p>
          <a:endParaRPr lang="fr-CD" sz="4000"/>
        </a:p>
      </dgm:t>
    </dgm:pt>
    <dgm:pt modelId="{6CA6C24B-0C58-4F33-80F7-84D82D698912}" type="sibTrans" cxnId="{F1244E8B-F9DD-48D2-936E-3176F649A2D0}">
      <dgm:prSet/>
      <dgm:spPr/>
      <dgm:t>
        <a:bodyPr/>
        <a:lstStyle/>
        <a:p>
          <a:endParaRPr lang="fr-CD" sz="4000"/>
        </a:p>
      </dgm:t>
    </dgm:pt>
    <dgm:pt modelId="{7FBFE6C2-3C4E-4A13-AB67-AF41C7361EC3}">
      <dgm:prSet phldrT="[Texte]" custT="1"/>
      <dgm:spPr>
        <a:solidFill>
          <a:srgbClr val="1C3768"/>
        </a:solidFill>
        <a:ln>
          <a:solidFill>
            <a:srgbClr val="1C3768"/>
          </a:solidFill>
        </a:ln>
      </dgm:spPr>
      <dgm:t>
        <a:bodyPr/>
        <a:lstStyle/>
        <a:p>
          <a:r>
            <a:rPr lang="fr-FR" sz="4000" noProof="0" dirty="0"/>
            <a:t>Retravailler les supports de formation utilisés afin de faciliter le travail des personnes recrutées pour les sessions de sensibilisation et optimiser la compréhension des messages clés par les participants, notamment sur les questions de prise en charge des victimes de VBG.</a:t>
          </a:r>
        </a:p>
      </dgm:t>
    </dgm:pt>
    <dgm:pt modelId="{1323086A-560D-4E56-9110-6B101906B9AE}" type="parTrans" cxnId="{9C03EFA9-7710-417F-AA32-64E02AC9FB93}">
      <dgm:prSet/>
      <dgm:spPr/>
      <dgm:t>
        <a:bodyPr/>
        <a:lstStyle/>
        <a:p>
          <a:endParaRPr lang="fr-CD" sz="4000"/>
        </a:p>
      </dgm:t>
    </dgm:pt>
    <dgm:pt modelId="{5BB4B20E-58B0-44F1-A1FF-727F1D366C73}" type="sibTrans" cxnId="{9C03EFA9-7710-417F-AA32-64E02AC9FB93}">
      <dgm:prSet/>
      <dgm:spPr/>
      <dgm:t>
        <a:bodyPr/>
        <a:lstStyle/>
        <a:p>
          <a:endParaRPr lang="fr-CD" sz="4000"/>
        </a:p>
      </dgm:t>
    </dgm:pt>
    <dgm:pt modelId="{35863C45-B763-472B-AE79-60DF603ADA45}" type="pres">
      <dgm:prSet presAssocID="{2874114A-50F7-4FB7-BEE0-A2A153BEE923}" presName="Name0" presStyleCnt="0">
        <dgm:presLayoutVars>
          <dgm:chMax val="7"/>
          <dgm:chPref val="7"/>
          <dgm:dir/>
        </dgm:presLayoutVars>
      </dgm:prSet>
      <dgm:spPr/>
    </dgm:pt>
    <dgm:pt modelId="{A5D15CC8-8548-4AFB-9022-5206157D8D2C}" type="pres">
      <dgm:prSet presAssocID="{2874114A-50F7-4FB7-BEE0-A2A153BEE923}" presName="Name1" presStyleCnt="0"/>
      <dgm:spPr/>
    </dgm:pt>
    <dgm:pt modelId="{25E1D1B3-0F52-4997-BA16-89424AE3000C}" type="pres">
      <dgm:prSet presAssocID="{2874114A-50F7-4FB7-BEE0-A2A153BEE923}" presName="cycle" presStyleCnt="0"/>
      <dgm:spPr/>
    </dgm:pt>
    <dgm:pt modelId="{8109AE43-1DB4-4651-82C5-3D33C6A7E0E6}" type="pres">
      <dgm:prSet presAssocID="{2874114A-50F7-4FB7-BEE0-A2A153BEE923}" presName="srcNode" presStyleLbl="node1" presStyleIdx="0" presStyleCnt="3"/>
      <dgm:spPr/>
    </dgm:pt>
    <dgm:pt modelId="{8B65D6B7-6C75-4C13-9FD5-176888187122}" type="pres">
      <dgm:prSet presAssocID="{2874114A-50F7-4FB7-BEE0-A2A153BEE923}" presName="conn" presStyleLbl="parChTrans1D2" presStyleIdx="0" presStyleCnt="1"/>
      <dgm:spPr/>
    </dgm:pt>
    <dgm:pt modelId="{C5F62C0D-C2AC-4811-A57E-79CF7755F706}" type="pres">
      <dgm:prSet presAssocID="{2874114A-50F7-4FB7-BEE0-A2A153BEE923}" presName="extraNode" presStyleLbl="node1" presStyleIdx="0" presStyleCnt="3"/>
      <dgm:spPr/>
    </dgm:pt>
    <dgm:pt modelId="{DF7D828E-5C03-4884-9611-F5C14FEFEAEA}" type="pres">
      <dgm:prSet presAssocID="{2874114A-50F7-4FB7-BEE0-A2A153BEE923}" presName="dstNode" presStyleLbl="node1" presStyleIdx="0" presStyleCnt="3"/>
      <dgm:spPr/>
    </dgm:pt>
    <dgm:pt modelId="{B785CC3B-66C7-4C46-9869-600787B461A4}" type="pres">
      <dgm:prSet presAssocID="{7FBFE6C2-3C4E-4A13-AB67-AF41C7361EC3}" presName="text_1" presStyleLbl="node1" presStyleIdx="0" presStyleCnt="3">
        <dgm:presLayoutVars>
          <dgm:bulletEnabled val="1"/>
        </dgm:presLayoutVars>
      </dgm:prSet>
      <dgm:spPr/>
    </dgm:pt>
    <dgm:pt modelId="{F3765443-765F-4076-A6B5-0C703D31ED36}" type="pres">
      <dgm:prSet presAssocID="{7FBFE6C2-3C4E-4A13-AB67-AF41C7361EC3}" presName="accent_1" presStyleCnt="0"/>
      <dgm:spPr/>
    </dgm:pt>
    <dgm:pt modelId="{BC128B12-AFCF-4247-9C60-833DA84D5D58}" type="pres">
      <dgm:prSet presAssocID="{7FBFE6C2-3C4E-4A13-AB67-AF41C7361EC3}" presName="accentRepeatNode" presStyleLbl="solidFgAcc1" presStyleIdx="0" presStyleCnt="3"/>
      <dgm:spPr/>
    </dgm:pt>
    <dgm:pt modelId="{792F6DAD-82CF-403A-A942-AAF50D5EA4A9}" type="pres">
      <dgm:prSet presAssocID="{1354F7D5-329B-4FA9-B152-2A8E1EDE01A8}" presName="text_2" presStyleLbl="node1" presStyleIdx="1" presStyleCnt="3">
        <dgm:presLayoutVars>
          <dgm:bulletEnabled val="1"/>
        </dgm:presLayoutVars>
      </dgm:prSet>
      <dgm:spPr/>
    </dgm:pt>
    <dgm:pt modelId="{EDBF5C6C-A6F6-4867-8972-71D7DA011167}" type="pres">
      <dgm:prSet presAssocID="{1354F7D5-329B-4FA9-B152-2A8E1EDE01A8}" presName="accent_2" presStyleCnt="0"/>
      <dgm:spPr/>
    </dgm:pt>
    <dgm:pt modelId="{CDB49F4D-E5A5-468B-9FBF-2B39B81C4991}" type="pres">
      <dgm:prSet presAssocID="{1354F7D5-329B-4FA9-B152-2A8E1EDE01A8}" presName="accentRepeatNode" presStyleLbl="solidFgAcc1" presStyleIdx="1" presStyleCnt="3"/>
      <dgm:spPr>
        <a:ln>
          <a:solidFill>
            <a:srgbClr val="1C3768"/>
          </a:solidFill>
        </a:ln>
      </dgm:spPr>
    </dgm:pt>
    <dgm:pt modelId="{0C6D87C2-9B93-482F-BBAD-C798C072392D}" type="pres">
      <dgm:prSet presAssocID="{3A93CEB4-5E49-4FA6-B3E2-7E0B57721F0D}" presName="text_3" presStyleLbl="node1" presStyleIdx="2" presStyleCnt="3">
        <dgm:presLayoutVars>
          <dgm:bulletEnabled val="1"/>
        </dgm:presLayoutVars>
      </dgm:prSet>
      <dgm:spPr/>
    </dgm:pt>
    <dgm:pt modelId="{F4314427-7238-47DF-AD82-A7B4B4ABF93A}" type="pres">
      <dgm:prSet presAssocID="{3A93CEB4-5E49-4FA6-B3E2-7E0B57721F0D}" presName="accent_3" presStyleCnt="0"/>
      <dgm:spPr/>
    </dgm:pt>
    <dgm:pt modelId="{54FB3FB0-0E61-461D-B108-A4F7CA26F3D9}" type="pres">
      <dgm:prSet presAssocID="{3A93CEB4-5E49-4FA6-B3E2-7E0B57721F0D}" presName="accentRepeatNode" presStyleLbl="solidFgAcc1" presStyleIdx="2" presStyleCnt="3"/>
      <dgm:spPr/>
    </dgm:pt>
  </dgm:ptLst>
  <dgm:cxnLst>
    <dgm:cxn modelId="{2A658530-DC25-4711-A063-EE26311A304A}" type="presOf" srcId="{5BB4B20E-58B0-44F1-A1FF-727F1D366C73}" destId="{8B65D6B7-6C75-4C13-9FD5-176888187122}" srcOrd="0" destOrd="0" presId="urn:microsoft.com/office/officeart/2008/layout/VerticalCurvedList"/>
    <dgm:cxn modelId="{AB945C55-B5B1-48F7-8868-595BE7AB8FE1}" type="presOf" srcId="{7FBFE6C2-3C4E-4A13-AB67-AF41C7361EC3}" destId="{B785CC3B-66C7-4C46-9869-600787B461A4}" srcOrd="0" destOrd="0" presId="urn:microsoft.com/office/officeart/2008/layout/VerticalCurvedList"/>
    <dgm:cxn modelId="{F1244E8B-F9DD-48D2-936E-3176F649A2D0}" srcId="{2874114A-50F7-4FB7-BEE0-A2A153BEE923}" destId="{3A93CEB4-5E49-4FA6-B3E2-7E0B57721F0D}" srcOrd="2" destOrd="0" parTransId="{1DB05671-6E88-4468-A412-219CD6EE9359}" sibTransId="{6CA6C24B-0C58-4F33-80F7-84D82D698912}"/>
    <dgm:cxn modelId="{FD892FA8-9A12-40E7-B7EB-B64477F1C1CE}" type="presOf" srcId="{2874114A-50F7-4FB7-BEE0-A2A153BEE923}" destId="{35863C45-B763-472B-AE79-60DF603ADA45}" srcOrd="0" destOrd="0" presId="urn:microsoft.com/office/officeart/2008/layout/VerticalCurvedList"/>
    <dgm:cxn modelId="{0F9E81A9-EEE5-4E25-94F5-CA913B867B64}" srcId="{2874114A-50F7-4FB7-BEE0-A2A153BEE923}" destId="{1354F7D5-329B-4FA9-B152-2A8E1EDE01A8}" srcOrd="1" destOrd="0" parTransId="{0152E2AC-D699-4CE1-839B-B6D39FBE24F6}" sibTransId="{09373779-AF34-4118-8992-B234DCB0A095}"/>
    <dgm:cxn modelId="{9C03EFA9-7710-417F-AA32-64E02AC9FB93}" srcId="{2874114A-50F7-4FB7-BEE0-A2A153BEE923}" destId="{7FBFE6C2-3C4E-4A13-AB67-AF41C7361EC3}" srcOrd="0" destOrd="0" parTransId="{1323086A-560D-4E56-9110-6B101906B9AE}" sibTransId="{5BB4B20E-58B0-44F1-A1FF-727F1D366C73}"/>
    <dgm:cxn modelId="{8CEB46B8-F87E-4A9A-B108-C93EDCD0D06D}" type="presOf" srcId="{3A93CEB4-5E49-4FA6-B3E2-7E0B57721F0D}" destId="{0C6D87C2-9B93-482F-BBAD-C798C072392D}" srcOrd="0" destOrd="0" presId="urn:microsoft.com/office/officeart/2008/layout/VerticalCurvedList"/>
    <dgm:cxn modelId="{EACEFAEB-894C-4591-9FD3-83FE6F152D98}" type="presOf" srcId="{1354F7D5-329B-4FA9-B152-2A8E1EDE01A8}" destId="{792F6DAD-82CF-403A-A942-AAF50D5EA4A9}" srcOrd="0" destOrd="0" presId="urn:microsoft.com/office/officeart/2008/layout/VerticalCurvedList"/>
    <dgm:cxn modelId="{007BE3DD-A137-4A77-9B4E-E39BC60AAF85}" type="presParOf" srcId="{35863C45-B763-472B-AE79-60DF603ADA45}" destId="{A5D15CC8-8548-4AFB-9022-5206157D8D2C}" srcOrd="0" destOrd="0" presId="urn:microsoft.com/office/officeart/2008/layout/VerticalCurvedList"/>
    <dgm:cxn modelId="{936B3E8D-ABEA-47F6-ACB4-0E2D52F22BA3}" type="presParOf" srcId="{A5D15CC8-8548-4AFB-9022-5206157D8D2C}" destId="{25E1D1B3-0F52-4997-BA16-89424AE3000C}" srcOrd="0" destOrd="0" presId="urn:microsoft.com/office/officeart/2008/layout/VerticalCurvedList"/>
    <dgm:cxn modelId="{06A9EBD3-51FD-494B-8088-5DD4E23CFD80}" type="presParOf" srcId="{25E1D1B3-0F52-4997-BA16-89424AE3000C}" destId="{8109AE43-1DB4-4651-82C5-3D33C6A7E0E6}" srcOrd="0" destOrd="0" presId="urn:microsoft.com/office/officeart/2008/layout/VerticalCurvedList"/>
    <dgm:cxn modelId="{31F93556-2C06-40E5-BDDB-250E61D0F525}" type="presParOf" srcId="{25E1D1B3-0F52-4997-BA16-89424AE3000C}" destId="{8B65D6B7-6C75-4C13-9FD5-176888187122}" srcOrd="1" destOrd="0" presId="urn:microsoft.com/office/officeart/2008/layout/VerticalCurvedList"/>
    <dgm:cxn modelId="{4349FAA1-1A80-4DAD-A2FC-F03C922B2A9D}" type="presParOf" srcId="{25E1D1B3-0F52-4997-BA16-89424AE3000C}" destId="{C5F62C0D-C2AC-4811-A57E-79CF7755F706}" srcOrd="2" destOrd="0" presId="urn:microsoft.com/office/officeart/2008/layout/VerticalCurvedList"/>
    <dgm:cxn modelId="{A7E11192-8E57-45F8-8A91-8F85D0F3BD10}" type="presParOf" srcId="{25E1D1B3-0F52-4997-BA16-89424AE3000C}" destId="{DF7D828E-5C03-4884-9611-F5C14FEFEAEA}" srcOrd="3" destOrd="0" presId="urn:microsoft.com/office/officeart/2008/layout/VerticalCurvedList"/>
    <dgm:cxn modelId="{6B31E0B7-79A4-4414-AE37-5ED184683140}" type="presParOf" srcId="{A5D15CC8-8548-4AFB-9022-5206157D8D2C}" destId="{B785CC3B-66C7-4C46-9869-600787B461A4}" srcOrd="1" destOrd="0" presId="urn:microsoft.com/office/officeart/2008/layout/VerticalCurvedList"/>
    <dgm:cxn modelId="{13B23D7F-2852-424A-A727-CD84371D5EBA}" type="presParOf" srcId="{A5D15CC8-8548-4AFB-9022-5206157D8D2C}" destId="{F3765443-765F-4076-A6B5-0C703D31ED36}" srcOrd="2" destOrd="0" presId="urn:microsoft.com/office/officeart/2008/layout/VerticalCurvedList"/>
    <dgm:cxn modelId="{A226E75E-4E20-4A2C-A492-5B57D3D9E154}" type="presParOf" srcId="{F3765443-765F-4076-A6B5-0C703D31ED36}" destId="{BC128B12-AFCF-4247-9C60-833DA84D5D58}" srcOrd="0" destOrd="0" presId="urn:microsoft.com/office/officeart/2008/layout/VerticalCurvedList"/>
    <dgm:cxn modelId="{03EB5AE1-51B6-42BB-9270-42603162FF0D}" type="presParOf" srcId="{A5D15CC8-8548-4AFB-9022-5206157D8D2C}" destId="{792F6DAD-82CF-403A-A942-AAF50D5EA4A9}" srcOrd="3" destOrd="0" presId="urn:microsoft.com/office/officeart/2008/layout/VerticalCurvedList"/>
    <dgm:cxn modelId="{4011D881-29FC-445F-93E0-915F7214478B}" type="presParOf" srcId="{A5D15CC8-8548-4AFB-9022-5206157D8D2C}" destId="{EDBF5C6C-A6F6-4867-8972-71D7DA011167}" srcOrd="4" destOrd="0" presId="urn:microsoft.com/office/officeart/2008/layout/VerticalCurvedList"/>
    <dgm:cxn modelId="{DE30C194-0E9B-4E71-B61F-B43749206DC5}" type="presParOf" srcId="{EDBF5C6C-A6F6-4867-8972-71D7DA011167}" destId="{CDB49F4D-E5A5-468B-9FBF-2B39B81C4991}" srcOrd="0" destOrd="0" presId="urn:microsoft.com/office/officeart/2008/layout/VerticalCurvedList"/>
    <dgm:cxn modelId="{763343F7-45B2-4AC0-A893-1755871497C9}" type="presParOf" srcId="{A5D15CC8-8548-4AFB-9022-5206157D8D2C}" destId="{0C6D87C2-9B93-482F-BBAD-C798C072392D}" srcOrd="5" destOrd="0" presId="urn:microsoft.com/office/officeart/2008/layout/VerticalCurvedList"/>
    <dgm:cxn modelId="{4E5B8136-3086-4338-B32B-3E6E8F1E3C15}" type="presParOf" srcId="{A5D15CC8-8548-4AFB-9022-5206157D8D2C}" destId="{F4314427-7238-47DF-AD82-A7B4B4ABF93A}" srcOrd="6" destOrd="0" presId="urn:microsoft.com/office/officeart/2008/layout/VerticalCurvedList"/>
    <dgm:cxn modelId="{92536050-732A-465C-BEB0-756D539CF39C}" type="presParOf" srcId="{F4314427-7238-47DF-AD82-A7B4B4ABF93A}" destId="{54FB3FB0-0E61-461D-B108-A4F7CA26F3D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5D6B7-6C75-4C13-9FD5-176888187122}">
      <dsp:nvSpPr>
        <dsp:cNvPr id="0" name=""/>
        <dsp:cNvSpPr/>
      </dsp:nvSpPr>
      <dsp:spPr>
        <a:xfrm>
          <a:off x="-11183591" y="-1707781"/>
          <a:ext cx="13313128" cy="13313128"/>
        </a:xfrm>
        <a:prstGeom prst="blockArc">
          <a:avLst>
            <a:gd name="adj1" fmla="val 18900000"/>
            <a:gd name="adj2" fmla="val 2700000"/>
            <a:gd name="adj3" fmla="val 162"/>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85CC3B-66C7-4C46-9869-600787B461A4}">
      <dsp:nvSpPr>
        <dsp:cNvPr id="0" name=""/>
        <dsp:cNvSpPr/>
      </dsp:nvSpPr>
      <dsp:spPr>
        <a:xfrm>
          <a:off x="1373782" y="989756"/>
          <a:ext cx="36830436" cy="1979513"/>
        </a:xfrm>
        <a:prstGeom prst="rect">
          <a:avLst/>
        </a:prstGeom>
        <a:solidFill>
          <a:srgbClr val="1C3768"/>
        </a:solidFill>
        <a:ln w="12700" cap="flat" cmpd="sng" algn="ctr">
          <a:solidFill>
            <a:srgbClr val="1C376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1239" tIns="101600" rIns="101600" bIns="101600" numCol="1" spcCol="1270" anchor="ctr" anchorCtr="0">
          <a:noAutofit/>
        </a:bodyPr>
        <a:lstStyle/>
        <a:p>
          <a:pPr marL="0" lvl="0" indent="0" algn="l" defTabSz="1778000">
            <a:lnSpc>
              <a:spcPct val="90000"/>
            </a:lnSpc>
            <a:spcBef>
              <a:spcPct val="0"/>
            </a:spcBef>
            <a:spcAft>
              <a:spcPct val="35000"/>
            </a:spcAft>
            <a:buNone/>
          </a:pPr>
          <a:r>
            <a:rPr lang="fr-FR" sz="4000" kern="1200" noProof="0" dirty="0"/>
            <a:t>Retravailler les supports de formation utilisés afin de faciliter le travail des personnes recrutées pour les sessions de sensibilisation et optimiser la compréhension des messages clés par les participants, notamment sur les questions de prise en charge des victimes de VBG.</a:t>
          </a:r>
        </a:p>
      </dsp:txBody>
      <dsp:txXfrm>
        <a:off x="1373782" y="989756"/>
        <a:ext cx="36830436" cy="1979513"/>
      </dsp:txXfrm>
    </dsp:sp>
    <dsp:sp modelId="{BC128B12-AFCF-4247-9C60-833DA84D5D58}">
      <dsp:nvSpPr>
        <dsp:cNvPr id="0" name=""/>
        <dsp:cNvSpPr/>
      </dsp:nvSpPr>
      <dsp:spPr>
        <a:xfrm>
          <a:off x="136586" y="742317"/>
          <a:ext cx="2474391" cy="2474391"/>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2F6DAD-82CF-403A-A942-AAF50D5EA4A9}">
      <dsp:nvSpPr>
        <dsp:cNvPr id="0" name=""/>
        <dsp:cNvSpPr/>
      </dsp:nvSpPr>
      <dsp:spPr>
        <a:xfrm>
          <a:off x="2093335" y="3959026"/>
          <a:ext cx="36110883" cy="1979513"/>
        </a:xfrm>
        <a:prstGeom prst="rect">
          <a:avLst/>
        </a:prstGeom>
        <a:solidFill>
          <a:srgbClr val="1C3768"/>
        </a:solidFill>
        <a:ln w="12700" cap="flat" cmpd="sng" algn="ctr">
          <a:solidFill>
            <a:srgbClr val="1C376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1239" tIns="101600" rIns="101600" bIns="101600" numCol="1" spcCol="1270" anchor="ctr" anchorCtr="0">
          <a:noAutofit/>
        </a:bodyPr>
        <a:lstStyle/>
        <a:p>
          <a:pPr marL="0" lvl="0" indent="0" algn="l" defTabSz="1778000">
            <a:lnSpc>
              <a:spcPct val="90000"/>
            </a:lnSpc>
            <a:spcBef>
              <a:spcPct val="0"/>
            </a:spcBef>
            <a:spcAft>
              <a:spcPct val="35000"/>
            </a:spcAft>
            <a:buNone/>
          </a:pPr>
          <a:r>
            <a:rPr lang="fr-FR" sz="4000" kern="1200" noProof="0" dirty="0"/>
            <a:t>Parler un peu plus en détail des maladies et infections sexuellement transmissibles moins graves et moins connues comme la chlamydia, le condylome et l’herpes génital de façon à ce que les ménages puissent mieux soigner ces maladies. Par ailleurs, il est aussi important de bien souligner les moyens de transmission du VIH – sujet moins bien connus des enquêtés. </a:t>
          </a:r>
          <a:endParaRPr lang="fr-FR" sz="4000" kern="1200" dirty="0"/>
        </a:p>
      </dsp:txBody>
      <dsp:txXfrm>
        <a:off x="2093335" y="3959026"/>
        <a:ext cx="36110883" cy="1979513"/>
      </dsp:txXfrm>
    </dsp:sp>
    <dsp:sp modelId="{CDB49F4D-E5A5-468B-9FBF-2B39B81C4991}">
      <dsp:nvSpPr>
        <dsp:cNvPr id="0" name=""/>
        <dsp:cNvSpPr/>
      </dsp:nvSpPr>
      <dsp:spPr>
        <a:xfrm>
          <a:off x="856139" y="3711587"/>
          <a:ext cx="2474391" cy="2474391"/>
        </a:xfrm>
        <a:prstGeom prst="ellipse">
          <a:avLst/>
        </a:prstGeom>
        <a:solidFill>
          <a:schemeClr val="lt2">
            <a:hueOff val="0"/>
            <a:satOff val="0"/>
            <a:lumOff val="0"/>
            <a:alphaOff val="0"/>
          </a:schemeClr>
        </a:solidFill>
        <a:ln w="12700" cap="flat" cmpd="sng" algn="ctr">
          <a:solidFill>
            <a:srgbClr val="1C3768"/>
          </a:solidFill>
          <a:prstDash val="solid"/>
          <a:miter lim="800000"/>
        </a:ln>
        <a:effectLst/>
      </dsp:spPr>
      <dsp:style>
        <a:lnRef idx="2">
          <a:scrgbClr r="0" g="0" b="0"/>
        </a:lnRef>
        <a:fillRef idx="1">
          <a:scrgbClr r="0" g="0" b="0"/>
        </a:fillRef>
        <a:effectRef idx="0">
          <a:scrgbClr r="0" g="0" b="0"/>
        </a:effectRef>
        <a:fontRef idx="minor"/>
      </dsp:style>
    </dsp:sp>
    <dsp:sp modelId="{0C6D87C2-9B93-482F-BBAD-C798C072392D}">
      <dsp:nvSpPr>
        <dsp:cNvPr id="0" name=""/>
        <dsp:cNvSpPr/>
      </dsp:nvSpPr>
      <dsp:spPr>
        <a:xfrm>
          <a:off x="1373782" y="6928296"/>
          <a:ext cx="36830436" cy="1979513"/>
        </a:xfrm>
        <a:prstGeom prst="rect">
          <a:avLst/>
        </a:prstGeom>
        <a:solidFill>
          <a:srgbClr val="1C3768"/>
        </a:solidFill>
        <a:ln w="12700" cap="flat" cmpd="sng" algn="ctr">
          <a:solidFill>
            <a:srgbClr val="1C376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1239" tIns="101600" rIns="101600" bIns="101600" numCol="1" spcCol="1270" anchor="ctr" anchorCtr="0">
          <a:noAutofit/>
        </a:bodyPr>
        <a:lstStyle/>
        <a:p>
          <a:pPr marL="0" lvl="0" indent="0" algn="l" defTabSz="1778000">
            <a:lnSpc>
              <a:spcPct val="90000"/>
            </a:lnSpc>
            <a:spcBef>
              <a:spcPct val="0"/>
            </a:spcBef>
            <a:spcAft>
              <a:spcPct val="35000"/>
            </a:spcAft>
            <a:buNone/>
          </a:pPr>
          <a:r>
            <a:rPr lang="fr-FR" sz="4000" kern="1200" noProof="0" dirty="0"/>
            <a:t>Pendant la séance de sensibilisation, multiplier les questions pratiques comme « que faire lorsque l’on est approché par une victime de VBSG ? » ; « que faire si sa voisine est violée par son mari? » etc. afin que les bénéficiaires sachent bien quel est le comportement à adopter lors de situations auxquelles ils pourraient faire face à un moment de leur vie. </a:t>
          </a:r>
        </a:p>
      </dsp:txBody>
      <dsp:txXfrm>
        <a:off x="1373782" y="6928296"/>
        <a:ext cx="36830436" cy="1979513"/>
      </dsp:txXfrm>
    </dsp:sp>
    <dsp:sp modelId="{54FB3FB0-0E61-461D-B108-A4F7CA26F3D9}">
      <dsp:nvSpPr>
        <dsp:cNvPr id="0" name=""/>
        <dsp:cNvSpPr/>
      </dsp:nvSpPr>
      <dsp:spPr>
        <a:xfrm>
          <a:off x="136586" y="6680857"/>
          <a:ext cx="2474391" cy="2474391"/>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0.1657</cdr:x>
      <cdr:y>0.1172</cdr:y>
    </cdr:from>
    <cdr:to>
      <cdr:x>0.90211</cdr:x>
      <cdr:y>0.17604</cdr:y>
    </cdr:to>
    <cdr:sp macro="" textlink="">
      <cdr:nvSpPr>
        <cdr:cNvPr id="2" name="Rectangle 1">
          <a:extLst xmlns:a="http://schemas.openxmlformats.org/drawingml/2006/main">
            <a:ext uri="{FF2B5EF4-FFF2-40B4-BE49-F238E27FC236}">
              <a16:creationId xmlns:a16="http://schemas.microsoft.com/office/drawing/2014/main" id="{DAFF20BC-625D-452C-8E48-79C5E08E6C49}"/>
            </a:ext>
          </a:extLst>
        </cdr:cNvPr>
        <cdr:cNvSpPr/>
      </cdr:nvSpPr>
      <cdr:spPr>
        <a:xfrm xmlns:a="http://schemas.openxmlformats.org/drawingml/2006/main">
          <a:off x="2280156" y="1507696"/>
          <a:ext cx="10133853" cy="756943"/>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fr-FR" sz="3500" dirty="0">
              <a:solidFill>
                <a:srgbClr val="1C3768"/>
              </a:solidFill>
            </a:rPr>
            <a:t>Les conséquences sur les victimes connues</a:t>
          </a:r>
          <a:endParaRPr lang="en-US" sz="3500" dirty="0">
            <a:solidFill>
              <a:srgbClr val="1C3768"/>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64EC58-AD8D-4A41-B50D-2DA7B2CAA491}" type="datetimeFigureOut">
              <a:rPr lang="en-US" smtClean="0"/>
              <a:t>2/1/2022</a:t>
            </a:fld>
            <a:endParaRPr lang="en-US"/>
          </a:p>
        </p:txBody>
      </p:sp>
      <p:sp>
        <p:nvSpPr>
          <p:cNvPr id="4" name="Espace réservé de l'image des diapositives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4E0D60-5989-4C15-A1CD-05958ED73E4C}" type="slidenum">
              <a:rPr lang="en-US" smtClean="0"/>
              <a:t>‹N°›</a:t>
            </a:fld>
            <a:endParaRPr lang="en-US"/>
          </a:p>
        </p:txBody>
      </p:sp>
    </p:spTree>
    <p:extLst>
      <p:ext uri="{BB962C8B-B14F-4D97-AF65-F5344CB8AC3E}">
        <p14:creationId xmlns:p14="http://schemas.microsoft.com/office/powerpoint/2010/main" val="1427048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247775" y="1143000"/>
            <a:ext cx="4362450" cy="3086100"/>
          </a:xfrm>
        </p:spPr>
      </p:sp>
      <p:sp>
        <p:nvSpPr>
          <p:cNvPr id="3" name="Espace réservé des commentaires 2"/>
          <p:cNvSpPr>
            <a:spLocks noGrp="1"/>
          </p:cNvSpPr>
          <p:nvPr>
            <p:ph type="body" idx="1"/>
          </p:nvPr>
        </p:nvSpPr>
        <p:spPr/>
        <p:txBody>
          <a:bodyPr/>
          <a:lstStyle/>
          <a:p>
            <a:endParaRPr lang="en-US" b="1" dirty="0"/>
          </a:p>
        </p:txBody>
      </p:sp>
      <p:sp>
        <p:nvSpPr>
          <p:cNvPr id="4" name="Espace réservé du numéro de diapositive 3"/>
          <p:cNvSpPr>
            <a:spLocks noGrp="1"/>
          </p:cNvSpPr>
          <p:nvPr>
            <p:ph type="sldNum" sz="quarter" idx="10"/>
          </p:nvPr>
        </p:nvSpPr>
        <p:spPr/>
        <p:txBody>
          <a:bodyPr/>
          <a:lstStyle/>
          <a:p>
            <a:fld id="{634E0D60-5989-4C15-A1CD-05958ED73E4C}" type="slidenum">
              <a:rPr lang="en-US" smtClean="0"/>
              <a:t>1</a:t>
            </a:fld>
            <a:endParaRPr lang="en-US"/>
          </a:p>
        </p:txBody>
      </p:sp>
    </p:spTree>
    <p:extLst>
      <p:ext uri="{BB962C8B-B14F-4D97-AF65-F5344CB8AC3E}">
        <p14:creationId xmlns:p14="http://schemas.microsoft.com/office/powerpoint/2010/main" val="2021926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247775" y="1143000"/>
            <a:ext cx="4362450" cy="3086100"/>
          </a:xfrm>
        </p:spPr>
      </p:sp>
      <p:sp>
        <p:nvSpPr>
          <p:cNvPr id="3" name="Espace réservé des commentaires 2"/>
          <p:cNvSpPr>
            <a:spLocks noGrp="1"/>
          </p:cNvSpPr>
          <p:nvPr>
            <p:ph type="body" idx="1"/>
          </p:nvPr>
        </p:nvSpPr>
        <p:spPr/>
        <p:txBody>
          <a:bodyPr/>
          <a:lstStyle/>
          <a:p>
            <a:endParaRPr lang="en-US" b="1" dirty="0"/>
          </a:p>
        </p:txBody>
      </p:sp>
      <p:sp>
        <p:nvSpPr>
          <p:cNvPr id="4" name="Espace réservé du numéro de diapositive 3"/>
          <p:cNvSpPr>
            <a:spLocks noGrp="1"/>
          </p:cNvSpPr>
          <p:nvPr>
            <p:ph type="sldNum" sz="quarter" idx="10"/>
          </p:nvPr>
        </p:nvSpPr>
        <p:spPr/>
        <p:txBody>
          <a:bodyPr/>
          <a:lstStyle/>
          <a:p>
            <a:fld id="{634E0D60-5989-4C15-A1CD-05958ED73E4C}" type="slidenum">
              <a:rPr lang="en-US" smtClean="0"/>
              <a:t>2</a:t>
            </a:fld>
            <a:endParaRPr lang="en-US"/>
          </a:p>
        </p:txBody>
      </p:sp>
    </p:spTree>
    <p:extLst>
      <p:ext uri="{BB962C8B-B14F-4D97-AF65-F5344CB8AC3E}">
        <p14:creationId xmlns:p14="http://schemas.microsoft.com/office/powerpoint/2010/main" val="627655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247775" y="1143000"/>
            <a:ext cx="4362450" cy="3086100"/>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634E0D60-5989-4C15-A1CD-05958ED73E4C}" type="slidenum">
              <a:rPr lang="en-US" smtClean="0"/>
              <a:t>3</a:t>
            </a:fld>
            <a:endParaRPr lang="en-US"/>
          </a:p>
        </p:txBody>
      </p:sp>
    </p:spTree>
    <p:extLst>
      <p:ext uri="{BB962C8B-B14F-4D97-AF65-F5344CB8AC3E}">
        <p14:creationId xmlns:p14="http://schemas.microsoft.com/office/powerpoint/2010/main" val="41376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fr-FR"/>
              <a:t>Modifiez le style du titre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F5F89FCA-2DCA-4E8B-8A7A-59987E02083A}"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0D72F-D07D-461C-B7C9-FC80406C1AB4}" type="slidenum">
              <a:rPr lang="en-US" smtClean="0"/>
              <a:t>‹N°›</a:t>
            </a:fld>
            <a:endParaRPr lang="en-US"/>
          </a:p>
        </p:txBody>
      </p:sp>
    </p:spTree>
    <p:extLst>
      <p:ext uri="{BB962C8B-B14F-4D97-AF65-F5344CB8AC3E}">
        <p14:creationId xmlns:p14="http://schemas.microsoft.com/office/powerpoint/2010/main" val="2606767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5F89FCA-2DCA-4E8B-8A7A-59987E02083A}"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0D72F-D07D-461C-B7C9-FC80406C1AB4}" type="slidenum">
              <a:rPr lang="en-US" smtClean="0"/>
              <a:t>‹N°›</a:t>
            </a:fld>
            <a:endParaRPr lang="en-US"/>
          </a:p>
        </p:txBody>
      </p:sp>
    </p:spTree>
    <p:extLst>
      <p:ext uri="{BB962C8B-B14F-4D97-AF65-F5344CB8AC3E}">
        <p14:creationId xmlns:p14="http://schemas.microsoft.com/office/powerpoint/2010/main" val="2612255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5F89FCA-2DCA-4E8B-8A7A-59987E02083A}"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0D72F-D07D-461C-B7C9-FC80406C1AB4}" type="slidenum">
              <a:rPr lang="en-US" smtClean="0"/>
              <a:t>‹N°›</a:t>
            </a:fld>
            <a:endParaRPr lang="en-US"/>
          </a:p>
        </p:txBody>
      </p:sp>
    </p:spTree>
    <p:extLst>
      <p:ext uri="{BB962C8B-B14F-4D97-AF65-F5344CB8AC3E}">
        <p14:creationId xmlns:p14="http://schemas.microsoft.com/office/powerpoint/2010/main" val="388576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5F89FCA-2DCA-4E8B-8A7A-59987E02083A}"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0D72F-D07D-461C-B7C9-FC80406C1AB4}" type="slidenum">
              <a:rPr lang="en-US" smtClean="0"/>
              <a:t>‹N°›</a:t>
            </a:fld>
            <a:endParaRPr lang="en-US"/>
          </a:p>
        </p:txBody>
      </p:sp>
    </p:spTree>
    <p:extLst>
      <p:ext uri="{BB962C8B-B14F-4D97-AF65-F5344CB8AC3E}">
        <p14:creationId xmlns:p14="http://schemas.microsoft.com/office/powerpoint/2010/main" val="487767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fr-FR"/>
              <a:t>Modifiez le style du titre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F5F89FCA-2DCA-4E8B-8A7A-59987E02083A}"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0D72F-D07D-461C-B7C9-FC80406C1AB4}" type="slidenum">
              <a:rPr lang="en-US" smtClean="0"/>
              <a:t>‹N°›</a:t>
            </a:fld>
            <a:endParaRPr lang="en-US"/>
          </a:p>
        </p:txBody>
      </p:sp>
    </p:spTree>
    <p:extLst>
      <p:ext uri="{BB962C8B-B14F-4D97-AF65-F5344CB8AC3E}">
        <p14:creationId xmlns:p14="http://schemas.microsoft.com/office/powerpoint/2010/main" val="182601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5F89FCA-2DCA-4E8B-8A7A-59987E02083A}"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40D72F-D07D-461C-B7C9-FC80406C1AB4}" type="slidenum">
              <a:rPr lang="en-US" smtClean="0"/>
              <a:t>‹N°›</a:t>
            </a:fld>
            <a:endParaRPr lang="en-US"/>
          </a:p>
        </p:txBody>
      </p:sp>
    </p:spTree>
    <p:extLst>
      <p:ext uri="{BB962C8B-B14F-4D97-AF65-F5344CB8AC3E}">
        <p14:creationId xmlns:p14="http://schemas.microsoft.com/office/powerpoint/2010/main" val="2877847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fr-FR"/>
              <a:t>Modifiez le style du titre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fr-FR"/>
              <a:t>Modifier les styles du texte du masque</a:t>
            </a:r>
          </a:p>
        </p:txBody>
      </p:sp>
      <p:sp>
        <p:nvSpPr>
          <p:cNvPr id="4" name="Content Placeholder 3"/>
          <p:cNvSpPr>
            <a:spLocks noGrp="1"/>
          </p:cNvSpPr>
          <p:nvPr>
            <p:ph sz="half" idx="2"/>
          </p:nvPr>
        </p:nvSpPr>
        <p:spPr>
          <a:xfrm>
            <a:off x="2948339" y="11058863"/>
            <a:ext cx="18107995" cy="1626592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fr-FR"/>
              <a:t>Modifier les styles du texte du masque</a:t>
            </a:r>
          </a:p>
        </p:txBody>
      </p:sp>
      <p:sp>
        <p:nvSpPr>
          <p:cNvPr id="6" name="Content Placeholder 5"/>
          <p:cNvSpPr>
            <a:spLocks noGrp="1"/>
          </p:cNvSpPr>
          <p:nvPr>
            <p:ph sz="quarter" idx="4"/>
          </p:nvPr>
        </p:nvSpPr>
        <p:spPr>
          <a:xfrm>
            <a:off x="21669408" y="11058863"/>
            <a:ext cx="18197174" cy="1626592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5F89FCA-2DCA-4E8B-8A7A-59987E02083A}" type="datetimeFigureOut">
              <a:rPr lang="en-US" smtClean="0"/>
              <a:t>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40D72F-D07D-461C-B7C9-FC80406C1AB4}" type="slidenum">
              <a:rPr lang="en-US" smtClean="0"/>
              <a:t>‹N°›</a:t>
            </a:fld>
            <a:endParaRPr lang="en-US"/>
          </a:p>
        </p:txBody>
      </p:sp>
    </p:spTree>
    <p:extLst>
      <p:ext uri="{BB962C8B-B14F-4D97-AF65-F5344CB8AC3E}">
        <p14:creationId xmlns:p14="http://schemas.microsoft.com/office/powerpoint/2010/main" val="3920981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5F89FCA-2DCA-4E8B-8A7A-59987E02083A}" type="datetimeFigureOut">
              <a:rPr lang="en-US" smtClean="0"/>
              <a:t>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40D72F-D07D-461C-B7C9-FC80406C1AB4}" type="slidenum">
              <a:rPr lang="en-US" smtClean="0"/>
              <a:t>‹N°›</a:t>
            </a:fld>
            <a:endParaRPr lang="en-US"/>
          </a:p>
        </p:txBody>
      </p:sp>
    </p:spTree>
    <p:extLst>
      <p:ext uri="{BB962C8B-B14F-4D97-AF65-F5344CB8AC3E}">
        <p14:creationId xmlns:p14="http://schemas.microsoft.com/office/powerpoint/2010/main" val="3701848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89FCA-2DCA-4E8B-8A7A-59987E02083A}" type="datetimeFigureOut">
              <a:rPr lang="en-US" smtClean="0"/>
              <a:t>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40D72F-D07D-461C-B7C9-FC80406C1AB4}" type="slidenum">
              <a:rPr lang="en-US" smtClean="0"/>
              <a:t>‹N°›</a:t>
            </a:fld>
            <a:endParaRPr lang="en-US"/>
          </a:p>
        </p:txBody>
      </p:sp>
    </p:spTree>
    <p:extLst>
      <p:ext uri="{BB962C8B-B14F-4D97-AF65-F5344CB8AC3E}">
        <p14:creationId xmlns:p14="http://schemas.microsoft.com/office/powerpoint/2010/main" val="1075898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fr-FR"/>
              <a:t>Modifiez le style du titre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fr-FR"/>
              <a:t>Modifier les styles du texte du masque</a:t>
            </a:r>
          </a:p>
        </p:txBody>
      </p:sp>
      <p:sp>
        <p:nvSpPr>
          <p:cNvPr id="5" name="Date Placeholder 4"/>
          <p:cNvSpPr>
            <a:spLocks noGrp="1"/>
          </p:cNvSpPr>
          <p:nvPr>
            <p:ph type="dt" sz="half" idx="10"/>
          </p:nvPr>
        </p:nvSpPr>
        <p:spPr/>
        <p:txBody>
          <a:bodyPr/>
          <a:lstStyle/>
          <a:p>
            <a:fld id="{F5F89FCA-2DCA-4E8B-8A7A-59987E02083A}"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40D72F-D07D-461C-B7C9-FC80406C1AB4}" type="slidenum">
              <a:rPr lang="en-US" smtClean="0"/>
              <a:t>‹N°›</a:t>
            </a:fld>
            <a:endParaRPr lang="en-US"/>
          </a:p>
        </p:txBody>
      </p:sp>
    </p:spTree>
    <p:extLst>
      <p:ext uri="{BB962C8B-B14F-4D97-AF65-F5344CB8AC3E}">
        <p14:creationId xmlns:p14="http://schemas.microsoft.com/office/powerpoint/2010/main" val="4088846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fr-FR"/>
              <a:t>Modifiez le style du titre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fr-FR"/>
              <a:t>Cliquez sur l'icône pour ajouter une image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fr-FR"/>
              <a:t>Modifier les styles du texte du masque</a:t>
            </a:r>
          </a:p>
        </p:txBody>
      </p:sp>
      <p:sp>
        <p:nvSpPr>
          <p:cNvPr id="5" name="Date Placeholder 4"/>
          <p:cNvSpPr>
            <a:spLocks noGrp="1"/>
          </p:cNvSpPr>
          <p:nvPr>
            <p:ph type="dt" sz="half" idx="10"/>
          </p:nvPr>
        </p:nvSpPr>
        <p:spPr/>
        <p:txBody>
          <a:bodyPr/>
          <a:lstStyle/>
          <a:p>
            <a:fld id="{F5F89FCA-2DCA-4E8B-8A7A-59987E02083A}"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40D72F-D07D-461C-B7C9-FC80406C1AB4}" type="slidenum">
              <a:rPr lang="en-US" smtClean="0"/>
              <a:t>‹N°›</a:t>
            </a:fld>
            <a:endParaRPr lang="en-US"/>
          </a:p>
        </p:txBody>
      </p:sp>
    </p:spTree>
    <p:extLst>
      <p:ext uri="{BB962C8B-B14F-4D97-AF65-F5344CB8AC3E}">
        <p14:creationId xmlns:p14="http://schemas.microsoft.com/office/powerpoint/2010/main" val="360781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F5F89FCA-2DCA-4E8B-8A7A-59987E02083A}" type="datetimeFigureOut">
              <a:rPr lang="en-US" smtClean="0"/>
              <a:t>2/1/2022</a:t>
            </a:fld>
            <a:endParaRPr lang="en-US"/>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D240D72F-D07D-461C-B7C9-FC80406C1AB4}" type="slidenum">
              <a:rPr lang="en-US" smtClean="0"/>
              <a:t>‹N°›</a:t>
            </a:fld>
            <a:endParaRPr lang="en-US"/>
          </a:p>
        </p:txBody>
      </p:sp>
    </p:spTree>
    <p:extLst>
      <p:ext uri="{BB962C8B-B14F-4D97-AF65-F5344CB8AC3E}">
        <p14:creationId xmlns:p14="http://schemas.microsoft.com/office/powerpoint/2010/main" val="38968451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1.png"/><Relationship Id="rId7"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3.jpeg"/><Relationship Id="rId10" Type="http://schemas.openxmlformats.org/officeDocument/2006/relationships/chart" Target="../charts/chart5.xml"/><Relationship Id="rId4" Type="http://schemas.openxmlformats.org/officeDocument/2006/relationships/image" Target="../media/image2.png"/><Relationship Id="rId9" Type="http://schemas.openxmlformats.org/officeDocument/2006/relationships/chart" Target="../charts/chart4.xml"/></Relationships>
</file>

<file path=ppt/slides/_rels/slide2.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image" Target="../media/image1.png"/><Relationship Id="rId7" Type="http://schemas.openxmlformats.org/officeDocument/2006/relationships/chart" Target="../charts/chart8.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hart" Target="../charts/chart7.xml"/><Relationship Id="rId5" Type="http://schemas.openxmlformats.org/officeDocument/2006/relationships/image" Target="../media/image3.jpeg"/><Relationship Id="rId4" Type="http://schemas.openxmlformats.org/officeDocument/2006/relationships/chart" Target="../charts/chart6.xml"/><Relationship Id="rId9" Type="http://schemas.openxmlformats.org/officeDocument/2006/relationships/chart" Target="../charts/chart10.xml"/></Relationships>
</file>

<file path=ppt/slides/_rels/slide3.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image" Target="../media/image1.png"/><Relationship Id="rId7" Type="http://schemas.openxmlformats.org/officeDocument/2006/relationships/chart" Target="../charts/chart1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hart" Target="../charts/chart12.xml"/><Relationship Id="rId5" Type="http://schemas.openxmlformats.org/officeDocument/2006/relationships/chart" Target="../charts/chart11.xml"/><Relationship Id="rId10" Type="http://schemas.openxmlformats.org/officeDocument/2006/relationships/chart" Target="../charts/chart16.xml"/><Relationship Id="rId4" Type="http://schemas.openxmlformats.org/officeDocument/2006/relationships/image" Target="../media/image3.jpeg"/><Relationship Id="rId9" Type="http://schemas.openxmlformats.org/officeDocument/2006/relationships/chart" Target="../charts/char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26"/>
          <p:cNvSpPr txBox="1"/>
          <p:nvPr/>
        </p:nvSpPr>
        <p:spPr>
          <a:xfrm>
            <a:off x="0" y="0"/>
            <a:ext cx="37148333" cy="4327527"/>
          </a:xfrm>
          <a:prstGeom prst="homePlate">
            <a:avLst/>
          </a:prstGeom>
          <a:solidFill>
            <a:srgbClr val="1C3768"/>
          </a:solidFill>
          <a:ln w="6350">
            <a:solidFill>
              <a:prstClr val="black"/>
            </a:solidFill>
          </a:ln>
        </p:spPr>
        <p:txBody>
          <a:bodyPr rot="0" spcFirstLastPara="0" vert="horz" wrap="square" lIns="64676" tIns="32338" rIns="64676" bIns="32338" numCol="1" spcCol="0" rtlCol="0" fromWordArt="0" anchor="t" anchorCtr="0" forceAA="0" compatLnSpc="1">
            <a:prstTxWarp prst="textNoShape">
              <a:avLst/>
            </a:prstTxWarp>
            <a:noAutofit/>
          </a:bodyPr>
          <a:lstStyle/>
          <a:p>
            <a:r>
              <a:rPr lang="fr-FR" sz="4400" b="1" cap="small" dirty="0">
                <a:solidFill>
                  <a:srgbClr val="FFFFFF"/>
                </a:solidFill>
                <a:latin typeface="Calibri Light" panose="020F0302020204030204" pitchFamily="34" charset="0"/>
                <a:ea typeface="Calibri" panose="020F0502020204030204" pitchFamily="34" charset="0"/>
                <a:cs typeface="Times New Roman" panose="02020603050405020304" pitchFamily="18" charset="0"/>
              </a:rPr>
              <a:t>Enquête cap – Connaissances, Attitudes et Pratiques -  Protection</a:t>
            </a:r>
            <a:endParaRPr lang="fr-FR" sz="4400" dirty="0">
              <a:latin typeface="Calibri" panose="020F0502020204030204" pitchFamily="34" charset="0"/>
              <a:ea typeface="Calibri" panose="020F0502020204030204" pitchFamily="34" charset="0"/>
              <a:cs typeface="Times New Roman" panose="02020603050405020304" pitchFamily="18" charset="0"/>
            </a:endParaRPr>
          </a:p>
          <a:p>
            <a:pPr marL="191332">
              <a:lnSpc>
                <a:spcPct val="115000"/>
              </a:lnSpc>
              <a:tabLst>
                <a:tab pos="700651" algn="ctr"/>
                <a:tab pos="4456772" algn="r"/>
              </a:tabLst>
            </a:pPr>
            <a:r>
              <a:rPr lang="fr-FR" sz="2400" b="1" cap="small" dirty="0">
                <a:solidFill>
                  <a:srgbClr val="FFFFFF"/>
                </a:solidFill>
                <a:ea typeface="Calibri" panose="020F0502020204030204" pitchFamily="34" charset="0"/>
                <a:cs typeface="Times New Roman" panose="02020603050405020304" pitchFamily="18" charset="0"/>
              </a:rPr>
              <a:t>Assistance d’urgence  en eau, hygiène, assainissement et protection auprès des populations vulnérables affectées suite aux inondations </a:t>
            </a:r>
          </a:p>
          <a:p>
            <a:pPr marL="191332">
              <a:lnSpc>
                <a:spcPct val="115000"/>
              </a:lnSpc>
              <a:tabLst>
                <a:tab pos="700651" algn="ctr"/>
                <a:tab pos="4456772" algn="r"/>
              </a:tabLst>
            </a:pPr>
            <a:r>
              <a:rPr lang="fr-FR" sz="2400" b="1" cap="small" dirty="0">
                <a:solidFill>
                  <a:srgbClr val="FFFFFF"/>
                </a:solidFill>
                <a:ea typeface="Calibri" panose="020F0502020204030204" pitchFamily="34" charset="0"/>
                <a:cs typeface="Times New Roman" panose="02020603050405020304" pitchFamily="18" charset="0"/>
              </a:rPr>
              <a:t>Sous-Préfectures </a:t>
            </a:r>
            <a:r>
              <a:rPr lang="fr-FR" sz="2400" b="1" cap="small" dirty="0" err="1">
                <a:solidFill>
                  <a:srgbClr val="FFFFFF"/>
                </a:solidFill>
                <a:ea typeface="Calibri" panose="020F0502020204030204" pitchFamily="34" charset="0"/>
                <a:cs typeface="Times New Roman" panose="02020603050405020304" pitchFamily="18" charset="0"/>
              </a:rPr>
              <a:t>d’impfondo</a:t>
            </a:r>
            <a:r>
              <a:rPr lang="fr-FR" sz="2400" b="1" cap="small" dirty="0">
                <a:solidFill>
                  <a:srgbClr val="FFFFFF"/>
                </a:solidFill>
                <a:ea typeface="Calibri" panose="020F0502020204030204" pitchFamily="34" charset="0"/>
                <a:cs typeface="Times New Roman" panose="02020603050405020304" pitchFamily="18" charset="0"/>
              </a:rPr>
              <a:t>,  dongou, liranga, Loukolela et Mossaka, République du Congo</a:t>
            </a:r>
            <a:endParaRPr lang="fr-FR" sz="2400" dirty="0">
              <a:ea typeface="Calibri" panose="020F0502020204030204" pitchFamily="34" charset="0"/>
              <a:cs typeface="Times New Roman" panose="02020603050405020304" pitchFamily="18" charset="0"/>
            </a:endParaRPr>
          </a:p>
          <a:p>
            <a:pPr marL="191332">
              <a:lnSpc>
                <a:spcPct val="115000"/>
              </a:lnSpc>
              <a:tabLst>
                <a:tab pos="700651" algn="ctr"/>
                <a:tab pos="4456772" algn="r"/>
              </a:tabLst>
            </a:pPr>
            <a:r>
              <a:rPr lang="fr-FR" sz="2400" b="1" cap="small" dirty="0">
                <a:solidFill>
                  <a:srgbClr val="FFFFFF"/>
                </a:solidFill>
                <a:ea typeface="Calibri" panose="020F0502020204030204" pitchFamily="34" charset="0"/>
                <a:cs typeface="Times New Roman" panose="02020603050405020304" pitchFamily="18" charset="0"/>
              </a:rPr>
              <a:t>Novembre 2020</a:t>
            </a:r>
            <a:r>
              <a:rPr lang="en-US" sz="2400" b="1" cap="small" dirty="0">
                <a:solidFill>
                  <a:srgbClr val="FFFFFF"/>
                </a:solidFill>
                <a:ea typeface="Calibri" panose="020F0502020204030204" pitchFamily="34" charset="0"/>
                <a:cs typeface="Times New Roman" panose="02020603050405020304" pitchFamily="18" charset="0"/>
              </a:rPr>
              <a:t> </a:t>
            </a:r>
            <a:endParaRPr lang="fr-FR" sz="2400" b="1" dirty="0">
              <a:ea typeface="Calibri" panose="020F0502020204030204" pitchFamily="34"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97984" y="1103490"/>
            <a:ext cx="8395653" cy="2136233"/>
          </a:xfrm>
          <a:prstGeom prst="rect">
            <a:avLst/>
          </a:prstGeom>
        </p:spPr>
      </p:pic>
      <p:sp>
        <p:nvSpPr>
          <p:cNvPr id="51" name="ZoneTexte 50"/>
          <p:cNvSpPr txBox="1"/>
          <p:nvPr/>
        </p:nvSpPr>
        <p:spPr>
          <a:xfrm>
            <a:off x="133987" y="1982423"/>
            <a:ext cx="25876225" cy="2246769"/>
          </a:xfrm>
          <a:prstGeom prst="flowChartProcess">
            <a:avLst/>
          </a:prstGeom>
          <a:solidFill>
            <a:schemeClr val="bg1">
              <a:lumMod val="95000"/>
            </a:schemeClr>
          </a:solidFill>
          <a:ln>
            <a:solidFill>
              <a:schemeClr val="bg1">
                <a:lumMod val="95000"/>
              </a:schemeClr>
            </a:solidFill>
          </a:ln>
        </p:spPr>
        <p:txBody>
          <a:bodyPr wrap="square" rtlCol="0">
            <a:spAutoFit/>
          </a:bodyPr>
          <a:lstStyle/>
          <a:p>
            <a:pPr algn="just"/>
            <a:r>
              <a:rPr lang="fr-FR" sz="2800" dirty="0">
                <a:solidFill>
                  <a:srgbClr val="1C3768"/>
                </a:solidFill>
                <a:ea typeface="Calibri" panose="020F0502020204030204" pitchFamily="34" charset="0"/>
                <a:cs typeface="Times New Roman" panose="02020603050405020304" pitchFamily="18" charset="0"/>
              </a:rPr>
              <a:t>Suite aux séances de sensibilisation sur les bonnes pratiques dans le domaine de la protection réalisées du </a:t>
            </a:r>
            <a:r>
              <a:rPr lang="fr-FR" sz="2800" b="1" dirty="0">
                <a:solidFill>
                  <a:schemeClr val="tx2">
                    <a:lumMod val="60000"/>
                    <a:lumOff val="40000"/>
                  </a:schemeClr>
                </a:solidFill>
                <a:ea typeface="Calibri" panose="020F0502020204030204" pitchFamily="34" charset="0"/>
                <a:cs typeface="Times New Roman" panose="02020603050405020304" pitchFamily="18" charset="0"/>
              </a:rPr>
              <a:t>21 juillet au 21 Aout 2020 </a:t>
            </a:r>
            <a:r>
              <a:rPr lang="fr-FR" sz="2800" dirty="0">
                <a:solidFill>
                  <a:srgbClr val="1C3768"/>
                </a:solidFill>
                <a:ea typeface="Calibri" panose="020F0502020204030204" pitchFamily="34" charset="0"/>
                <a:cs typeface="Times New Roman" panose="02020603050405020304" pitchFamily="18" charset="0"/>
              </a:rPr>
              <a:t>auprès de </a:t>
            </a:r>
            <a:r>
              <a:rPr lang="fr-FR" sz="2800" b="1" dirty="0">
                <a:solidFill>
                  <a:schemeClr val="tx2">
                    <a:lumMod val="60000"/>
                    <a:lumOff val="40000"/>
                  </a:schemeClr>
                </a:solidFill>
                <a:ea typeface="Calibri" panose="020F0502020204030204" pitchFamily="34" charset="0"/>
                <a:cs typeface="Times New Roman" panose="02020603050405020304" pitchFamily="18" charset="0"/>
              </a:rPr>
              <a:t>500 ménages</a:t>
            </a:r>
            <a:r>
              <a:rPr lang="fr-FR" sz="2800" dirty="0">
                <a:solidFill>
                  <a:srgbClr val="1C3768"/>
                </a:solidFill>
                <a:ea typeface="Calibri" panose="020F0502020204030204" pitchFamily="34" charset="0"/>
                <a:cs typeface="Times New Roman" panose="02020603050405020304" pitchFamily="18" charset="0"/>
              </a:rPr>
              <a:t>, l’équipe de Suivi-Evaluation d’ACTED a mené </a:t>
            </a:r>
            <a:r>
              <a:rPr lang="fr-FR" sz="2800" b="1" dirty="0">
                <a:solidFill>
                  <a:schemeClr val="tx2">
                    <a:lumMod val="60000"/>
                    <a:lumOff val="40000"/>
                  </a:schemeClr>
                </a:solidFill>
                <a:ea typeface="Calibri" panose="020F0502020204030204" pitchFamily="34" charset="0"/>
                <a:cs typeface="Times New Roman" panose="02020603050405020304" pitchFamily="18" charset="0"/>
              </a:rPr>
              <a:t>une enquête quantitative visant à mesurer les Connaissances, Attitudes et Pratiques (CAP) avant et après les sensibilisations </a:t>
            </a:r>
            <a:r>
              <a:rPr lang="fr-FR" sz="2800" dirty="0">
                <a:solidFill>
                  <a:srgbClr val="1C3768"/>
                </a:solidFill>
                <a:ea typeface="Calibri" panose="020F0502020204030204" pitchFamily="34" charset="0"/>
                <a:cs typeface="Times New Roman" panose="02020603050405020304" pitchFamily="18" charset="0"/>
              </a:rPr>
              <a:t>auprès d’un échantillon aléatoire simple représentatif de </a:t>
            </a:r>
            <a:r>
              <a:rPr lang="fr-FR" sz="2800" b="1" dirty="0">
                <a:solidFill>
                  <a:schemeClr val="tx2">
                    <a:lumMod val="60000"/>
                    <a:lumOff val="40000"/>
                  </a:schemeClr>
                </a:solidFill>
                <a:ea typeface="Calibri" panose="020F0502020204030204" pitchFamily="34" charset="0"/>
                <a:cs typeface="Times New Roman" panose="02020603050405020304" pitchFamily="18" charset="0"/>
              </a:rPr>
              <a:t>94 personnes (70 femmes et 24 hommes) </a:t>
            </a:r>
            <a:r>
              <a:rPr lang="fr-FR" sz="2800" dirty="0">
                <a:solidFill>
                  <a:srgbClr val="1C3768"/>
                </a:solidFill>
                <a:ea typeface="Calibri" panose="020F0502020204030204" pitchFamily="34" charset="0"/>
                <a:cs typeface="Times New Roman" panose="02020603050405020304" pitchFamily="18" charset="0"/>
              </a:rPr>
              <a:t>lors de la CAP initiale et de la CAP finale, </a:t>
            </a:r>
            <a:r>
              <a:rPr lang="fr-FR" sz="2800" dirty="0">
                <a:solidFill>
                  <a:srgbClr val="1C3768"/>
                </a:solidFill>
              </a:rPr>
              <a:t>avec un intervalle de confiance de 95% et une marge d’erreur de 10% </a:t>
            </a:r>
            <a:r>
              <a:rPr lang="fr-FR" sz="2800" dirty="0">
                <a:solidFill>
                  <a:srgbClr val="1C3768"/>
                </a:solidFill>
                <a:ea typeface="Calibri" panose="020F0502020204030204" pitchFamily="34" charset="0"/>
                <a:cs typeface="Times New Roman" panose="02020603050405020304" pitchFamily="18" charset="0"/>
              </a:rPr>
              <a:t>afin de mesurer l’impact direct sur les bénéficiaires, rendre compte de leurs connaissances, et formuler des recommandations adaptées en vue des prochaines interventions. Les résultats sont résumés ici ; de plus amples informations/détails sont disponibles sur demande</a:t>
            </a:r>
            <a:endParaRPr lang="fr-FR" sz="2800" dirty="0">
              <a:solidFill>
                <a:srgbClr val="1C3768"/>
              </a:solidFill>
              <a:latin typeface="+mj-lt"/>
              <a:ea typeface="Calibri" panose="020F0502020204030204" pitchFamily="34" charset="0"/>
              <a:cs typeface="Times New Roman" panose="02020603050405020304" pitchFamily="18" charset="0"/>
            </a:endParaRPr>
          </a:p>
        </p:txBody>
      </p:sp>
      <p:sp>
        <p:nvSpPr>
          <p:cNvPr id="5" name="Rectangle 4"/>
          <p:cNvSpPr/>
          <p:nvPr/>
        </p:nvSpPr>
        <p:spPr>
          <a:xfrm>
            <a:off x="1822025" y="4648291"/>
            <a:ext cx="4016869" cy="830997"/>
          </a:xfrm>
          <a:prstGeom prst="rect">
            <a:avLst/>
          </a:prstGeom>
          <a:noFill/>
        </p:spPr>
        <p:txBody>
          <a:bodyPr wrap="none">
            <a:spAutoFit/>
          </a:bodyPr>
          <a:lstStyle/>
          <a:p>
            <a:r>
              <a:rPr lang="fr-CD" sz="4800" b="1" u="sng" dirty="0">
                <a:solidFill>
                  <a:srgbClr val="1C3768"/>
                </a:solidFill>
                <a:latin typeface="Calibri (Corps)"/>
              </a:rPr>
              <a:t>CAP Protection</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213" y="4573689"/>
            <a:ext cx="980199" cy="980199"/>
          </a:xfrm>
          <a:prstGeom prst="rect">
            <a:avLst/>
          </a:prstGeom>
        </p:spPr>
      </p:pic>
      <p:sp>
        <p:nvSpPr>
          <p:cNvPr id="8" name="ZoneTexte 7"/>
          <p:cNvSpPr txBox="1"/>
          <p:nvPr/>
        </p:nvSpPr>
        <p:spPr>
          <a:xfrm>
            <a:off x="1032006" y="12619741"/>
            <a:ext cx="3689831" cy="2677656"/>
          </a:xfrm>
          <a:prstGeom prst="rect">
            <a:avLst/>
          </a:prstGeom>
          <a:noFill/>
        </p:spPr>
        <p:txBody>
          <a:bodyPr wrap="square" rtlCol="0">
            <a:spAutoFit/>
          </a:bodyPr>
          <a:lstStyle/>
          <a:p>
            <a:pPr algn="ctr"/>
            <a:r>
              <a:rPr lang="fr-FR" sz="2800" b="1" dirty="0">
                <a:solidFill>
                  <a:srgbClr val="92D050"/>
                </a:solidFill>
                <a:latin typeface="Calibri (Corps)"/>
              </a:rPr>
              <a:t>96% </a:t>
            </a:r>
            <a:r>
              <a:rPr lang="fr-FR" sz="2800" b="1" dirty="0">
                <a:solidFill>
                  <a:srgbClr val="1C3768"/>
                </a:solidFill>
                <a:latin typeface="Calibri (Corps)"/>
              </a:rPr>
              <a:t>des répondants ont déjà entendu parler des VBSG </a:t>
            </a:r>
            <a:r>
              <a:rPr lang="fr-FR" sz="2800" dirty="0">
                <a:solidFill>
                  <a:srgbClr val="1C3768"/>
                </a:solidFill>
                <a:latin typeface="Calibri (Corps)"/>
              </a:rPr>
              <a:t>lors de la CAP finale, contre </a:t>
            </a:r>
            <a:r>
              <a:rPr lang="fr-FR" sz="2800" b="1" dirty="0">
                <a:solidFill>
                  <a:srgbClr val="1C3768"/>
                </a:solidFill>
                <a:latin typeface="Calibri (Corps)"/>
              </a:rPr>
              <a:t>72% </a:t>
            </a:r>
            <a:r>
              <a:rPr lang="fr-FR" sz="2800" dirty="0">
                <a:solidFill>
                  <a:srgbClr val="1C3768"/>
                </a:solidFill>
                <a:latin typeface="Calibri (Corps)"/>
              </a:rPr>
              <a:t>lors de la CAP initiale.</a:t>
            </a:r>
          </a:p>
          <a:p>
            <a:pPr algn="ctr"/>
            <a:endParaRPr lang="fr-FR" sz="2800" dirty="0">
              <a:solidFill>
                <a:srgbClr val="1C3768"/>
              </a:solidFill>
              <a:latin typeface="Calibri (Corps)"/>
            </a:endParaRPr>
          </a:p>
        </p:txBody>
      </p:sp>
      <p:sp>
        <p:nvSpPr>
          <p:cNvPr id="9" name="Rectangle à coins arrondis 8"/>
          <p:cNvSpPr/>
          <p:nvPr/>
        </p:nvSpPr>
        <p:spPr>
          <a:xfrm>
            <a:off x="419101" y="16137839"/>
            <a:ext cx="41975614" cy="1276536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fr-FR" sz="2334" dirty="0">
              <a:solidFill>
                <a:schemeClr val="accent1">
                  <a:lumMod val="50000"/>
                </a:schemeClr>
              </a:solidFill>
            </a:endParaRPr>
          </a:p>
        </p:txBody>
      </p:sp>
      <p:sp>
        <p:nvSpPr>
          <p:cNvPr id="12" name="Rectangle 11"/>
          <p:cNvSpPr/>
          <p:nvPr/>
        </p:nvSpPr>
        <p:spPr>
          <a:xfrm>
            <a:off x="13554870" y="5000856"/>
            <a:ext cx="15941415" cy="707886"/>
          </a:xfrm>
          <a:prstGeom prst="rect">
            <a:avLst/>
          </a:prstGeom>
        </p:spPr>
        <p:txBody>
          <a:bodyPr wrap="none">
            <a:spAutoFit/>
          </a:bodyPr>
          <a:lstStyle/>
          <a:p>
            <a:r>
              <a:rPr lang="fr-CD" sz="4000" b="1" dirty="0">
                <a:solidFill>
                  <a:srgbClr val="1C3768"/>
                </a:solidFill>
                <a:latin typeface="Calibri (Corps)"/>
              </a:rPr>
              <a:t>Connaissances des ménages sur les violences basées sur le genre (</a:t>
            </a:r>
            <a:r>
              <a:rPr lang="fr-CD" sz="4000" b="1" i="0" dirty="0">
                <a:solidFill>
                  <a:srgbClr val="1C3768"/>
                </a:solidFill>
                <a:effectLst/>
                <a:latin typeface="arial" panose="020B0604020202020204" pitchFamily="34" charset="0"/>
              </a:rPr>
              <a:t>VBSG</a:t>
            </a:r>
            <a:r>
              <a:rPr lang="fr-CD" sz="4000" b="1" dirty="0">
                <a:solidFill>
                  <a:srgbClr val="1C3768"/>
                </a:solidFill>
                <a:latin typeface="Calibri (Corps)"/>
              </a:rPr>
              <a:t>)</a:t>
            </a:r>
          </a:p>
        </p:txBody>
      </p:sp>
      <p:sp>
        <p:nvSpPr>
          <p:cNvPr id="13" name="Rectangle 12"/>
          <p:cNvSpPr/>
          <p:nvPr/>
        </p:nvSpPr>
        <p:spPr>
          <a:xfrm>
            <a:off x="5219061" y="17160667"/>
            <a:ext cx="10133775" cy="630942"/>
          </a:xfrm>
          <a:prstGeom prst="rect">
            <a:avLst/>
          </a:prstGeom>
        </p:spPr>
        <p:txBody>
          <a:bodyPr wrap="square">
            <a:spAutoFit/>
          </a:bodyPr>
          <a:lstStyle/>
          <a:p>
            <a:r>
              <a:rPr lang="fr-FR" sz="3500" dirty="0">
                <a:solidFill>
                  <a:srgbClr val="1C3768"/>
                </a:solidFill>
              </a:rPr>
              <a:t>Les causes des VBSG selon les ménages</a:t>
            </a:r>
            <a:endParaRPr lang="en-US" sz="3500" dirty="0">
              <a:solidFill>
                <a:srgbClr val="1C3768"/>
              </a:solidFill>
            </a:endParaRPr>
          </a:p>
        </p:txBody>
      </p:sp>
      <p:sp>
        <p:nvSpPr>
          <p:cNvPr id="23" name="Rectangle à coins arrondis 22"/>
          <p:cNvSpPr/>
          <p:nvPr/>
        </p:nvSpPr>
        <p:spPr>
          <a:xfrm>
            <a:off x="5812824" y="6127841"/>
            <a:ext cx="30864776" cy="936144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fr-FR" sz="2334" dirty="0">
              <a:solidFill>
                <a:schemeClr val="accent1">
                  <a:lumMod val="50000"/>
                </a:schemeClr>
              </a:solidFill>
            </a:endParaRPr>
          </a:p>
        </p:txBody>
      </p:sp>
      <p:grpSp>
        <p:nvGrpSpPr>
          <p:cNvPr id="24" name="Groupe 23"/>
          <p:cNvGrpSpPr/>
          <p:nvPr/>
        </p:nvGrpSpPr>
        <p:grpSpPr>
          <a:xfrm>
            <a:off x="7320681" y="6507152"/>
            <a:ext cx="12194480" cy="8818810"/>
            <a:chOff x="4891741" y="21699497"/>
            <a:chExt cx="12194480" cy="5154577"/>
          </a:xfrm>
        </p:grpSpPr>
        <p:sp>
          <p:nvSpPr>
            <p:cNvPr id="25" name="Rectangle 24"/>
            <p:cNvSpPr/>
            <p:nvPr/>
          </p:nvSpPr>
          <p:spPr>
            <a:xfrm>
              <a:off x="6661275" y="21699497"/>
              <a:ext cx="10398479" cy="368784"/>
            </a:xfrm>
            <a:prstGeom prst="rect">
              <a:avLst/>
            </a:prstGeom>
          </p:spPr>
          <p:txBody>
            <a:bodyPr wrap="square">
              <a:spAutoFit/>
            </a:bodyPr>
            <a:lstStyle/>
            <a:p>
              <a:r>
                <a:rPr lang="fr-CD" sz="3500" dirty="0"/>
                <a:t> </a:t>
              </a:r>
              <a:r>
                <a:rPr lang="fr-FR" sz="3500" dirty="0">
                  <a:solidFill>
                    <a:srgbClr val="1C3768"/>
                  </a:solidFill>
                </a:rPr>
                <a:t>Les différents types de VSGB connues par les ménages</a:t>
              </a:r>
              <a:endParaRPr lang="en-US" sz="3500" dirty="0">
                <a:solidFill>
                  <a:srgbClr val="1C3768"/>
                </a:solidFill>
              </a:endParaRPr>
            </a:p>
          </p:txBody>
        </p:sp>
        <p:sp>
          <p:nvSpPr>
            <p:cNvPr id="26" name="Rectangle 25"/>
            <p:cNvSpPr/>
            <p:nvPr/>
          </p:nvSpPr>
          <p:spPr>
            <a:xfrm>
              <a:off x="4891741" y="26436579"/>
              <a:ext cx="12194480" cy="417495"/>
            </a:xfrm>
            <a:prstGeom prst="rect">
              <a:avLst/>
            </a:prstGeom>
          </p:spPr>
          <p:txBody>
            <a:bodyPr wrap="square">
              <a:spAutoFit/>
            </a:bodyPr>
            <a:lstStyle/>
            <a:p>
              <a:r>
                <a:rPr lang="fr-CD" sz="2000" b="1" i="1" dirty="0">
                  <a:solidFill>
                    <a:srgbClr val="1C3768"/>
                  </a:solidFill>
                </a:rPr>
                <a:t>Les pratiques traditionnelles sont des pratiques légitimés par la tradition alors qu’elles constituent des violences, telles les mutilations génitales. </a:t>
              </a:r>
            </a:p>
          </p:txBody>
        </p:sp>
      </p:grpSp>
      <p:sp>
        <p:nvSpPr>
          <p:cNvPr id="31" name="Rectangle 30"/>
          <p:cNvSpPr/>
          <p:nvPr/>
        </p:nvSpPr>
        <p:spPr>
          <a:xfrm>
            <a:off x="22766085" y="6421654"/>
            <a:ext cx="11745576" cy="630942"/>
          </a:xfrm>
          <a:prstGeom prst="rect">
            <a:avLst/>
          </a:prstGeom>
        </p:spPr>
        <p:txBody>
          <a:bodyPr wrap="square">
            <a:spAutoFit/>
          </a:bodyPr>
          <a:lstStyle/>
          <a:p>
            <a:r>
              <a:rPr lang="fr-FR" sz="3500" dirty="0">
                <a:solidFill>
                  <a:srgbClr val="1C3768"/>
                </a:solidFill>
              </a:rPr>
              <a:t>Les formes de violence conjugale connues par les ménages</a:t>
            </a:r>
            <a:endParaRPr lang="en-US" sz="3500" dirty="0">
              <a:solidFill>
                <a:srgbClr val="1C3768"/>
              </a:solidFill>
            </a:endParaRPr>
          </a:p>
        </p:txBody>
      </p:sp>
      <p:pic>
        <p:nvPicPr>
          <p:cNvPr id="43" name="Image 42"/>
          <p:cNvPicPr>
            <a:picLocks noChangeAspect="1"/>
          </p:cNvPicPr>
          <p:nvPr/>
        </p:nvPicPr>
        <p:blipFill rotWithShape="1">
          <a:blip r:embed="rId5" cstate="print">
            <a:extLst>
              <a:ext uri="{28A0092B-C50C-407E-A947-70E740481C1C}">
                <a14:useLocalDpi xmlns:a14="http://schemas.microsoft.com/office/drawing/2010/main" val="0"/>
              </a:ext>
            </a:extLst>
          </a:blip>
          <a:srcRect l="12072" t="13148" r="12326" b="12071"/>
          <a:stretch/>
        </p:blipFill>
        <p:spPr>
          <a:xfrm>
            <a:off x="38116907" y="351634"/>
            <a:ext cx="4277808" cy="3296366"/>
          </a:xfrm>
          <a:prstGeom prst="rect">
            <a:avLst/>
          </a:prstGeom>
        </p:spPr>
      </p:pic>
      <p:graphicFrame>
        <p:nvGraphicFramePr>
          <p:cNvPr id="45" name="Graphique 44">
            <a:extLst>
              <a:ext uri="{FF2B5EF4-FFF2-40B4-BE49-F238E27FC236}">
                <a16:creationId xmlns:a16="http://schemas.microsoft.com/office/drawing/2014/main" id="{A1545A13-A5EA-460E-9548-8332DA8BBCED}"/>
              </a:ext>
            </a:extLst>
          </p:cNvPr>
          <p:cNvGraphicFramePr>
            <a:graphicFrameLocks/>
          </p:cNvGraphicFramePr>
          <p:nvPr>
            <p:extLst>
              <p:ext uri="{D42A27DB-BD31-4B8C-83A1-F6EECF244321}">
                <p14:modId xmlns:p14="http://schemas.microsoft.com/office/powerpoint/2010/main" val="404137015"/>
              </p:ext>
            </p:extLst>
          </p:nvPr>
        </p:nvGraphicFramePr>
        <p:xfrm>
          <a:off x="7913962" y="7112798"/>
          <a:ext cx="13930468" cy="713755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6" name="Graphique 45">
            <a:extLst>
              <a:ext uri="{FF2B5EF4-FFF2-40B4-BE49-F238E27FC236}">
                <a16:creationId xmlns:a16="http://schemas.microsoft.com/office/drawing/2014/main" id="{FE14E64D-25A9-4897-AF47-F460B4EA526A}"/>
              </a:ext>
            </a:extLst>
          </p:cNvPr>
          <p:cNvGraphicFramePr>
            <a:graphicFrameLocks/>
          </p:cNvGraphicFramePr>
          <p:nvPr>
            <p:extLst>
              <p:ext uri="{D42A27DB-BD31-4B8C-83A1-F6EECF244321}">
                <p14:modId xmlns:p14="http://schemas.microsoft.com/office/powerpoint/2010/main" val="1982827727"/>
              </p:ext>
            </p:extLst>
          </p:nvPr>
        </p:nvGraphicFramePr>
        <p:xfrm>
          <a:off x="22607403" y="7200488"/>
          <a:ext cx="12885246" cy="7166786"/>
        </p:xfrm>
        <a:graphic>
          <a:graphicData uri="http://schemas.openxmlformats.org/drawingml/2006/chart">
            <c:chart xmlns:c="http://schemas.openxmlformats.org/drawingml/2006/chart" xmlns:r="http://schemas.openxmlformats.org/officeDocument/2006/relationships" r:id="rId7"/>
          </a:graphicData>
        </a:graphic>
      </p:graphicFrame>
      <p:sp>
        <p:nvSpPr>
          <p:cNvPr id="47" name="ZoneTexte 46">
            <a:extLst>
              <a:ext uri="{FF2B5EF4-FFF2-40B4-BE49-F238E27FC236}">
                <a16:creationId xmlns:a16="http://schemas.microsoft.com/office/drawing/2014/main" id="{56A65A66-6C25-48EA-982D-9FA1E9173DFB}"/>
              </a:ext>
            </a:extLst>
          </p:cNvPr>
          <p:cNvSpPr txBox="1"/>
          <p:nvPr/>
        </p:nvSpPr>
        <p:spPr>
          <a:xfrm>
            <a:off x="38116907" y="8296899"/>
            <a:ext cx="3253942" cy="4401205"/>
          </a:xfrm>
          <a:prstGeom prst="rect">
            <a:avLst/>
          </a:prstGeom>
          <a:noFill/>
        </p:spPr>
        <p:txBody>
          <a:bodyPr wrap="square" rtlCol="0">
            <a:spAutoFit/>
          </a:bodyPr>
          <a:lstStyle/>
          <a:p>
            <a:pPr algn="ctr"/>
            <a:r>
              <a:rPr lang="fr-FR" sz="2800" b="1" dirty="0">
                <a:solidFill>
                  <a:srgbClr val="FFC000"/>
                </a:solidFill>
                <a:latin typeface="Calibri (Corps)"/>
              </a:rPr>
              <a:t>72% </a:t>
            </a:r>
            <a:r>
              <a:rPr lang="fr-FR" sz="2800" dirty="0">
                <a:solidFill>
                  <a:srgbClr val="1C3768"/>
                </a:solidFill>
                <a:latin typeface="Calibri (Corps)"/>
              </a:rPr>
              <a:t>des répondants savent que si une personne témoin de violence ne les dénonce pas, elle peut être reconnue coupable par la loi (contre </a:t>
            </a:r>
            <a:r>
              <a:rPr lang="fr-FR" sz="2800" b="1" dirty="0">
                <a:solidFill>
                  <a:srgbClr val="FF0000"/>
                </a:solidFill>
                <a:latin typeface="Calibri (Corps)"/>
              </a:rPr>
              <a:t>44%</a:t>
            </a:r>
            <a:r>
              <a:rPr lang="fr-FR" sz="2800" b="1" dirty="0">
                <a:solidFill>
                  <a:srgbClr val="1C3768"/>
                </a:solidFill>
                <a:latin typeface="Calibri (Corps)"/>
              </a:rPr>
              <a:t> </a:t>
            </a:r>
            <a:r>
              <a:rPr lang="fr-FR" sz="2800" dirty="0">
                <a:solidFill>
                  <a:srgbClr val="1C3768"/>
                </a:solidFill>
                <a:latin typeface="Calibri (Corps)"/>
              </a:rPr>
              <a:t>lors de la CAP initiale). </a:t>
            </a:r>
            <a:endParaRPr lang="en-US" sz="2800" dirty="0">
              <a:solidFill>
                <a:srgbClr val="1C3768"/>
              </a:solidFill>
              <a:latin typeface="Calibri (Corps)"/>
            </a:endParaRPr>
          </a:p>
        </p:txBody>
      </p:sp>
      <p:graphicFrame>
        <p:nvGraphicFramePr>
          <p:cNvPr id="53" name="Graphique 52">
            <a:extLst>
              <a:ext uri="{FF2B5EF4-FFF2-40B4-BE49-F238E27FC236}">
                <a16:creationId xmlns:a16="http://schemas.microsoft.com/office/drawing/2014/main" id="{77E42126-792D-41E8-B5B6-02E106660D4F}"/>
              </a:ext>
            </a:extLst>
          </p:cNvPr>
          <p:cNvGraphicFramePr>
            <a:graphicFrameLocks/>
          </p:cNvGraphicFramePr>
          <p:nvPr>
            <p:extLst>
              <p:ext uri="{D42A27DB-BD31-4B8C-83A1-F6EECF244321}">
                <p14:modId xmlns:p14="http://schemas.microsoft.com/office/powerpoint/2010/main" val="1509602030"/>
              </p:ext>
            </p:extLst>
          </p:nvPr>
        </p:nvGraphicFramePr>
        <p:xfrm>
          <a:off x="87984" y="17674863"/>
          <a:ext cx="16705567" cy="1104740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6" name="Graphique 55">
            <a:extLst>
              <a:ext uri="{FF2B5EF4-FFF2-40B4-BE49-F238E27FC236}">
                <a16:creationId xmlns:a16="http://schemas.microsoft.com/office/drawing/2014/main" id="{4CA1E0BD-BB60-4CC4-950C-661DFD2F58E0}"/>
              </a:ext>
            </a:extLst>
          </p:cNvPr>
          <p:cNvGraphicFramePr>
            <a:graphicFrameLocks/>
          </p:cNvGraphicFramePr>
          <p:nvPr>
            <p:extLst>
              <p:ext uri="{D42A27DB-BD31-4B8C-83A1-F6EECF244321}">
                <p14:modId xmlns:p14="http://schemas.microsoft.com/office/powerpoint/2010/main" val="1561214293"/>
              </p:ext>
            </p:extLst>
          </p:nvPr>
        </p:nvGraphicFramePr>
        <p:xfrm>
          <a:off x="15347355" y="15489286"/>
          <a:ext cx="13761156" cy="1286443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7" name="Graphique 56">
            <a:extLst>
              <a:ext uri="{FF2B5EF4-FFF2-40B4-BE49-F238E27FC236}">
                <a16:creationId xmlns:a16="http://schemas.microsoft.com/office/drawing/2014/main" id="{4415A5F9-FAB4-4CD4-941C-2301D77214D4}"/>
              </a:ext>
            </a:extLst>
          </p:cNvPr>
          <p:cNvGraphicFramePr>
            <a:graphicFrameLocks/>
          </p:cNvGraphicFramePr>
          <p:nvPr>
            <p:extLst>
              <p:ext uri="{D42A27DB-BD31-4B8C-83A1-F6EECF244321}">
                <p14:modId xmlns:p14="http://schemas.microsoft.com/office/powerpoint/2010/main" val="3651988006"/>
              </p:ext>
            </p:extLst>
          </p:nvPr>
        </p:nvGraphicFramePr>
        <p:xfrm>
          <a:off x="26774071" y="18131683"/>
          <a:ext cx="9086849" cy="9765218"/>
        </p:xfrm>
        <a:graphic>
          <a:graphicData uri="http://schemas.openxmlformats.org/drawingml/2006/chart">
            <c:chart xmlns:c="http://schemas.openxmlformats.org/drawingml/2006/chart" xmlns:r="http://schemas.openxmlformats.org/officeDocument/2006/relationships" r:id="rId10"/>
          </a:graphicData>
        </a:graphic>
      </p:graphicFrame>
      <p:sp>
        <p:nvSpPr>
          <p:cNvPr id="58" name="Rectangle 57">
            <a:extLst>
              <a:ext uri="{FF2B5EF4-FFF2-40B4-BE49-F238E27FC236}">
                <a16:creationId xmlns:a16="http://schemas.microsoft.com/office/drawing/2014/main" id="{386E87C4-0085-4395-8D79-90139F521839}"/>
              </a:ext>
            </a:extLst>
          </p:cNvPr>
          <p:cNvSpPr/>
          <p:nvPr/>
        </p:nvSpPr>
        <p:spPr>
          <a:xfrm>
            <a:off x="28638873" y="17005605"/>
            <a:ext cx="10133775" cy="63094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3500" dirty="0">
                <a:solidFill>
                  <a:srgbClr val="1C3768"/>
                </a:solidFill>
              </a:rPr>
              <a:t>Les besoins des victimes connus</a:t>
            </a:r>
            <a:endParaRPr lang="en-US" sz="3500" dirty="0">
              <a:solidFill>
                <a:srgbClr val="1C3768"/>
              </a:solidFill>
            </a:endParaRPr>
          </a:p>
        </p:txBody>
      </p:sp>
      <p:sp>
        <p:nvSpPr>
          <p:cNvPr id="59" name="ZoneTexte 58">
            <a:extLst>
              <a:ext uri="{FF2B5EF4-FFF2-40B4-BE49-F238E27FC236}">
                <a16:creationId xmlns:a16="http://schemas.microsoft.com/office/drawing/2014/main" id="{789EC108-5C5C-4413-9E2F-7AEDF03C9B2B}"/>
              </a:ext>
            </a:extLst>
          </p:cNvPr>
          <p:cNvSpPr txBox="1"/>
          <p:nvPr/>
        </p:nvSpPr>
        <p:spPr>
          <a:xfrm>
            <a:off x="36914459" y="20631372"/>
            <a:ext cx="4791261" cy="4401205"/>
          </a:xfrm>
          <a:prstGeom prst="rect">
            <a:avLst/>
          </a:prstGeom>
          <a:noFill/>
        </p:spPr>
        <p:txBody>
          <a:bodyPr wrap="square" rtlCol="0">
            <a:spAutoFit/>
          </a:bodyPr>
          <a:lstStyle/>
          <a:p>
            <a:pPr algn="ctr"/>
            <a:r>
              <a:rPr lang="fr-FR" sz="2800" dirty="0">
                <a:solidFill>
                  <a:srgbClr val="1C3768"/>
                </a:solidFill>
                <a:latin typeface="Calibri (Corps)"/>
              </a:rPr>
              <a:t>Lors de la CAP finale, les enquêtés nomment les </a:t>
            </a:r>
            <a:r>
              <a:rPr lang="fr-FR" sz="2800" b="1" dirty="0">
                <a:solidFill>
                  <a:srgbClr val="1C3768"/>
                </a:solidFill>
                <a:latin typeface="Calibri (Corps)"/>
              </a:rPr>
              <a:t>moyens de lutte contre les violences</a:t>
            </a:r>
            <a:r>
              <a:rPr lang="fr-FR" sz="2800" dirty="0">
                <a:solidFill>
                  <a:srgbClr val="1C3768"/>
                </a:solidFill>
                <a:latin typeface="Calibri (Corps)"/>
              </a:rPr>
              <a:t> suivants : sensibiliser les hommes à </a:t>
            </a:r>
            <a:r>
              <a:rPr lang="fr-FR" sz="2800" b="1" dirty="0">
                <a:solidFill>
                  <a:srgbClr val="92D050"/>
                </a:solidFill>
                <a:latin typeface="Calibri (Corps)"/>
              </a:rPr>
              <a:t>91%</a:t>
            </a:r>
            <a:r>
              <a:rPr lang="fr-FR" sz="2800" dirty="0">
                <a:solidFill>
                  <a:srgbClr val="1C3768"/>
                </a:solidFill>
                <a:latin typeface="Calibri (Corps)"/>
              </a:rPr>
              <a:t>, sensibiliser les femmes à </a:t>
            </a:r>
            <a:r>
              <a:rPr lang="fr-FR" sz="2800" b="1" dirty="0">
                <a:solidFill>
                  <a:srgbClr val="FFC000"/>
                </a:solidFill>
                <a:latin typeface="Calibri (Corps)"/>
              </a:rPr>
              <a:t>68%</a:t>
            </a:r>
            <a:r>
              <a:rPr lang="fr-FR" sz="2800" dirty="0">
                <a:solidFill>
                  <a:srgbClr val="1C3768"/>
                </a:solidFill>
                <a:latin typeface="Calibri (Corps)"/>
              </a:rPr>
              <a:t>, condamnation par la justice à </a:t>
            </a:r>
            <a:r>
              <a:rPr lang="fr-FR" sz="2800" b="1" dirty="0">
                <a:solidFill>
                  <a:srgbClr val="FF0000"/>
                </a:solidFill>
                <a:latin typeface="Calibri (Corps)"/>
              </a:rPr>
              <a:t>24%</a:t>
            </a:r>
            <a:r>
              <a:rPr lang="fr-FR" sz="2800" dirty="0">
                <a:solidFill>
                  <a:srgbClr val="1C3768"/>
                </a:solidFill>
                <a:latin typeface="Calibri (Corps)"/>
              </a:rPr>
              <a:t> et sanction par la police à </a:t>
            </a:r>
            <a:r>
              <a:rPr lang="fr-FR" sz="2800" b="1" dirty="0">
                <a:solidFill>
                  <a:srgbClr val="FF0000"/>
                </a:solidFill>
                <a:latin typeface="Calibri (Corps)"/>
              </a:rPr>
              <a:t>16%</a:t>
            </a:r>
            <a:r>
              <a:rPr lang="fr-FR" sz="2800" b="1" dirty="0">
                <a:solidFill>
                  <a:srgbClr val="1C3768"/>
                </a:solidFill>
                <a:latin typeface="Calibri (Corps)"/>
              </a:rPr>
              <a:t> </a:t>
            </a:r>
            <a:r>
              <a:rPr lang="fr-FR" sz="2800" dirty="0">
                <a:solidFill>
                  <a:srgbClr val="1C3768"/>
                </a:solidFill>
                <a:latin typeface="Calibri (Corps)"/>
              </a:rPr>
              <a:t>(contre respectivement 57%, 56%, 28% et 24% lors de la CAP initiale). </a:t>
            </a:r>
            <a:endParaRPr lang="en-US" sz="2800" b="1" dirty="0">
              <a:solidFill>
                <a:srgbClr val="FF0000"/>
              </a:solidFill>
              <a:latin typeface="Calibri (Corps)"/>
            </a:endParaRPr>
          </a:p>
        </p:txBody>
      </p:sp>
      <p:sp>
        <p:nvSpPr>
          <p:cNvPr id="27" name="ZoneTexte 26">
            <a:extLst>
              <a:ext uri="{FF2B5EF4-FFF2-40B4-BE49-F238E27FC236}">
                <a16:creationId xmlns:a16="http://schemas.microsoft.com/office/drawing/2014/main" id="{1354C000-1777-40A8-A110-F2415B0CA08D}"/>
              </a:ext>
            </a:extLst>
          </p:cNvPr>
          <p:cNvSpPr txBox="1"/>
          <p:nvPr/>
        </p:nvSpPr>
        <p:spPr>
          <a:xfrm>
            <a:off x="506740" y="6513064"/>
            <a:ext cx="4458379" cy="5693866"/>
          </a:xfrm>
          <a:prstGeom prst="rect">
            <a:avLst/>
          </a:prstGeom>
          <a:noFill/>
        </p:spPr>
        <p:txBody>
          <a:bodyPr wrap="square" rtlCol="0">
            <a:spAutoFit/>
          </a:bodyPr>
          <a:lstStyle/>
          <a:p>
            <a:pPr algn="ctr"/>
            <a:r>
              <a:rPr lang="fr-FR" sz="2800" b="1" dirty="0">
                <a:solidFill>
                  <a:srgbClr val="1C3768"/>
                </a:solidFill>
                <a:latin typeface="Calibri (Corps)"/>
              </a:rPr>
              <a:t>10 zones ont été sensibilisées à la protection </a:t>
            </a:r>
            <a:r>
              <a:rPr lang="fr-FR" sz="2800" dirty="0">
                <a:solidFill>
                  <a:srgbClr val="1C3768"/>
                </a:solidFill>
                <a:latin typeface="Calibri (Corps)"/>
              </a:rPr>
              <a:t>grâce à des sessions dans les villages de </a:t>
            </a:r>
            <a:r>
              <a:rPr lang="fr-FR" sz="2800" dirty="0" err="1">
                <a:solidFill>
                  <a:srgbClr val="1C3768"/>
                </a:solidFill>
                <a:latin typeface="Calibri (Corps)"/>
              </a:rPr>
              <a:t>Kpeta</a:t>
            </a:r>
            <a:r>
              <a:rPr lang="fr-FR" sz="2800" dirty="0">
                <a:solidFill>
                  <a:srgbClr val="1C3768"/>
                </a:solidFill>
                <a:latin typeface="Calibri (Corps)"/>
              </a:rPr>
              <a:t>, </a:t>
            </a:r>
            <a:r>
              <a:rPr lang="fr-FR" sz="2800" dirty="0" err="1">
                <a:solidFill>
                  <a:srgbClr val="1C3768"/>
                </a:solidFill>
                <a:latin typeface="Calibri (Corps)"/>
              </a:rPr>
              <a:t>Ikwangala</a:t>
            </a:r>
            <a:r>
              <a:rPr lang="fr-FR" sz="2800" dirty="0">
                <a:solidFill>
                  <a:srgbClr val="1C3768"/>
                </a:solidFill>
                <a:latin typeface="Calibri (Corps)"/>
              </a:rPr>
              <a:t>, </a:t>
            </a:r>
            <a:r>
              <a:rPr lang="fr-FR" sz="2800" dirty="0" err="1">
                <a:solidFill>
                  <a:srgbClr val="1C3768"/>
                </a:solidFill>
                <a:latin typeface="Calibri (Corps)"/>
              </a:rPr>
              <a:t>Dougou</a:t>
            </a:r>
            <a:r>
              <a:rPr lang="fr-FR" sz="2800" dirty="0">
                <a:solidFill>
                  <a:srgbClr val="1C3768"/>
                </a:solidFill>
                <a:latin typeface="Calibri (Corps)"/>
              </a:rPr>
              <a:t> centre, </a:t>
            </a:r>
            <a:r>
              <a:rPr lang="fr-FR" sz="2800" dirty="0" err="1">
                <a:solidFill>
                  <a:srgbClr val="1C3768"/>
                </a:solidFill>
                <a:latin typeface="Calibri (Corps)"/>
              </a:rPr>
              <a:t>Yoi</a:t>
            </a:r>
            <a:r>
              <a:rPr lang="fr-FR" sz="2800" dirty="0">
                <a:solidFill>
                  <a:srgbClr val="1C3768"/>
                </a:solidFill>
                <a:latin typeface="Calibri (Corps)"/>
              </a:rPr>
              <a:t> na </a:t>
            </a:r>
            <a:r>
              <a:rPr lang="fr-FR" sz="2800" dirty="0" err="1">
                <a:solidFill>
                  <a:srgbClr val="1C3768"/>
                </a:solidFill>
                <a:latin typeface="Calibri (Corps)"/>
              </a:rPr>
              <a:t>Yoi</a:t>
            </a:r>
            <a:r>
              <a:rPr lang="fr-FR" sz="2800" dirty="0">
                <a:solidFill>
                  <a:srgbClr val="1C3768"/>
                </a:solidFill>
                <a:latin typeface="Calibri (Corps)"/>
              </a:rPr>
              <a:t>, Malala, </a:t>
            </a:r>
            <a:r>
              <a:rPr lang="fr-FR" sz="2800" dirty="0" err="1">
                <a:solidFill>
                  <a:srgbClr val="1C3768"/>
                </a:solidFill>
                <a:latin typeface="Calibri (Corps)"/>
              </a:rPr>
              <a:t>Niangué</a:t>
            </a:r>
            <a:r>
              <a:rPr lang="fr-FR" sz="2800" dirty="0">
                <a:solidFill>
                  <a:srgbClr val="1C3768"/>
                </a:solidFill>
                <a:latin typeface="Calibri (Corps)"/>
              </a:rPr>
              <a:t>, </a:t>
            </a:r>
            <a:r>
              <a:rPr lang="fr-FR" sz="2800" dirty="0" err="1">
                <a:solidFill>
                  <a:srgbClr val="1C3768"/>
                </a:solidFill>
                <a:latin typeface="Calibri (Corps)"/>
              </a:rPr>
              <a:t>Makoulongoulou</a:t>
            </a:r>
            <a:r>
              <a:rPr lang="fr-FR" sz="2800" dirty="0">
                <a:solidFill>
                  <a:srgbClr val="1C3768"/>
                </a:solidFill>
                <a:latin typeface="Calibri (Corps)"/>
              </a:rPr>
              <a:t>, </a:t>
            </a:r>
            <a:r>
              <a:rPr lang="fr-FR" sz="2800" dirty="0" err="1">
                <a:solidFill>
                  <a:srgbClr val="1C3768"/>
                </a:solidFill>
                <a:latin typeface="Calibri (Corps)"/>
              </a:rPr>
              <a:t>Liranga</a:t>
            </a:r>
            <a:r>
              <a:rPr lang="fr-FR" sz="2800" dirty="0">
                <a:solidFill>
                  <a:srgbClr val="1C3768"/>
                </a:solidFill>
                <a:latin typeface="Calibri (Corps)"/>
              </a:rPr>
              <a:t>, </a:t>
            </a:r>
            <a:r>
              <a:rPr lang="fr-FR" sz="2800" dirty="0" err="1">
                <a:solidFill>
                  <a:srgbClr val="1C3768"/>
                </a:solidFill>
                <a:latin typeface="Calibri (Corps)"/>
              </a:rPr>
              <a:t>Mossaka</a:t>
            </a:r>
            <a:r>
              <a:rPr lang="fr-FR" sz="2800" dirty="0">
                <a:solidFill>
                  <a:srgbClr val="1C3768"/>
                </a:solidFill>
                <a:latin typeface="Calibri (Corps)"/>
              </a:rPr>
              <a:t>, </a:t>
            </a:r>
            <a:r>
              <a:rPr lang="fr-FR" sz="2800" dirty="0" err="1">
                <a:solidFill>
                  <a:srgbClr val="1C3768"/>
                </a:solidFill>
                <a:latin typeface="Calibri (Corps)"/>
              </a:rPr>
              <a:t>Loukolela</a:t>
            </a:r>
            <a:r>
              <a:rPr lang="fr-FR" sz="2800" dirty="0">
                <a:solidFill>
                  <a:srgbClr val="1C3768"/>
                </a:solidFill>
                <a:latin typeface="Calibri (Corps)"/>
              </a:rPr>
              <a:t>, </a:t>
            </a:r>
            <a:r>
              <a:rPr lang="fr-FR" sz="2800" dirty="0" err="1">
                <a:solidFill>
                  <a:srgbClr val="1C3768"/>
                </a:solidFill>
                <a:latin typeface="Calibri (Corps)"/>
              </a:rPr>
              <a:t>Balemon</a:t>
            </a:r>
            <a:r>
              <a:rPr lang="fr-FR" sz="2800" dirty="0">
                <a:solidFill>
                  <a:srgbClr val="1C3768"/>
                </a:solidFill>
                <a:latin typeface="Calibri (Corps)"/>
              </a:rPr>
              <a:t> et Mongolo. Dans chaque village, </a:t>
            </a:r>
            <a:r>
              <a:rPr lang="fr-FR" sz="2800" b="1" dirty="0">
                <a:solidFill>
                  <a:srgbClr val="1C3768"/>
                </a:solidFill>
                <a:latin typeface="Calibri (Corps)"/>
              </a:rPr>
              <a:t>au moins 3 vagues de sensibilisation ont été menées</a:t>
            </a:r>
            <a:r>
              <a:rPr lang="fr-FR" sz="2800" dirty="0">
                <a:solidFill>
                  <a:srgbClr val="1C3768"/>
                </a:solidFill>
                <a:latin typeface="Calibri (Corps)"/>
              </a:rPr>
              <a:t>. </a:t>
            </a:r>
          </a:p>
          <a:p>
            <a:pPr algn="ctr"/>
            <a:endParaRPr lang="fr-FR" sz="2800" dirty="0">
              <a:solidFill>
                <a:srgbClr val="1C3768"/>
              </a:solidFill>
              <a:latin typeface="Calibri (Corps)"/>
            </a:endParaRPr>
          </a:p>
        </p:txBody>
      </p:sp>
    </p:spTree>
    <p:extLst>
      <p:ext uri="{BB962C8B-B14F-4D97-AF65-F5344CB8AC3E}">
        <p14:creationId xmlns:p14="http://schemas.microsoft.com/office/powerpoint/2010/main" val="603822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26"/>
          <p:cNvSpPr txBox="1"/>
          <p:nvPr/>
        </p:nvSpPr>
        <p:spPr>
          <a:xfrm>
            <a:off x="0" y="0"/>
            <a:ext cx="37148333" cy="2189057"/>
          </a:xfrm>
          <a:prstGeom prst="homePlate">
            <a:avLst/>
          </a:prstGeom>
          <a:solidFill>
            <a:srgbClr val="1C3768"/>
          </a:solidFill>
          <a:ln w="6350">
            <a:solidFill>
              <a:prstClr val="black"/>
            </a:solidFill>
          </a:ln>
        </p:spPr>
        <p:txBody>
          <a:bodyPr rot="0" spcFirstLastPara="0" vert="horz" wrap="square" lIns="64676" tIns="32338" rIns="64676" bIns="32338" numCol="1" spcCol="0" rtlCol="0" fromWordArt="0" anchor="t" anchorCtr="0" forceAA="0" compatLnSpc="1">
            <a:prstTxWarp prst="textNoShape">
              <a:avLst/>
            </a:prstTxWarp>
            <a:noAutofit/>
          </a:bodyPr>
          <a:lstStyle/>
          <a:p>
            <a:r>
              <a:rPr lang="fr-FR" sz="4400" b="1" cap="small" dirty="0">
                <a:solidFill>
                  <a:srgbClr val="FFFFFF"/>
                </a:solidFill>
                <a:latin typeface="Calibri Light" panose="020F0302020204030204" pitchFamily="34" charset="0"/>
                <a:ea typeface="Calibri" panose="020F0502020204030204" pitchFamily="34" charset="0"/>
                <a:cs typeface="Times New Roman" panose="02020603050405020304" pitchFamily="18" charset="0"/>
              </a:rPr>
              <a:t>Enquête cap – Connaissances, Attitudes et Pratiques -  Protection</a:t>
            </a:r>
            <a:endParaRPr lang="fr-FR" sz="4400" dirty="0">
              <a:latin typeface="Calibri" panose="020F0502020204030204" pitchFamily="34" charset="0"/>
              <a:ea typeface="Calibri" panose="020F0502020204030204" pitchFamily="34" charset="0"/>
              <a:cs typeface="Times New Roman" panose="02020603050405020304" pitchFamily="18" charset="0"/>
            </a:endParaRPr>
          </a:p>
          <a:p>
            <a:pPr marL="191332">
              <a:lnSpc>
                <a:spcPct val="115000"/>
              </a:lnSpc>
              <a:tabLst>
                <a:tab pos="700651" algn="ctr"/>
                <a:tab pos="4456772" algn="r"/>
              </a:tabLst>
            </a:pPr>
            <a:r>
              <a:rPr lang="fr-FR" sz="2400" b="1" cap="small" dirty="0">
                <a:solidFill>
                  <a:srgbClr val="FFFFFF"/>
                </a:solidFill>
                <a:ea typeface="Calibri" panose="020F0502020204030204" pitchFamily="34" charset="0"/>
                <a:cs typeface="Times New Roman" panose="02020603050405020304" pitchFamily="18" charset="0"/>
              </a:rPr>
              <a:t>Assistance d’urgence  en eau, hygiène, assainissement et protection auprès des populations vulnérables affectées suite aux inondations </a:t>
            </a:r>
          </a:p>
          <a:p>
            <a:pPr marL="191332">
              <a:lnSpc>
                <a:spcPct val="115000"/>
              </a:lnSpc>
              <a:tabLst>
                <a:tab pos="700651" algn="ctr"/>
                <a:tab pos="4456772" algn="r"/>
              </a:tabLst>
            </a:pPr>
            <a:r>
              <a:rPr lang="fr-FR" sz="2400" b="1" cap="small" dirty="0">
                <a:solidFill>
                  <a:srgbClr val="FFFFFF"/>
                </a:solidFill>
                <a:ea typeface="Calibri" panose="020F0502020204030204" pitchFamily="34" charset="0"/>
                <a:cs typeface="Times New Roman" panose="02020603050405020304" pitchFamily="18" charset="0"/>
              </a:rPr>
              <a:t>Sous-Préfectures </a:t>
            </a:r>
            <a:r>
              <a:rPr lang="fr-FR" sz="2400" b="1" cap="small" dirty="0" err="1">
                <a:solidFill>
                  <a:srgbClr val="FFFFFF"/>
                </a:solidFill>
                <a:ea typeface="Calibri" panose="020F0502020204030204" pitchFamily="34" charset="0"/>
                <a:cs typeface="Times New Roman" panose="02020603050405020304" pitchFamily="18" charset="0"/>
              </a:rPr>
              <a:t>d’impfondo</a:t>
            </a:r>
            <a:r>
              <a:rPr lang="fr-FR" sz="2400" b="1" cap="small" dirty="0">
                <a:solidFill>
                  <a:srgbClr val="FFFFFF"/>
                </a:solidFill>
                <a:ea typeface="Calibri" panose="020F0502020204030204" pitchFamily="34" charset="0"/>
                <a:cs typeface="Times New Roman" panose="02020603050405020304" pitchFamily="18" charset="0"/>
              </a:rPr>
              <a:t>,  dongou, liranga, Loukolela et Mossaka, République du Congo</a:t>
            </a:r>
            <a:endParaRPr lang="fr-FR" sz="2400" dirty="0">
              <a:ea typeface="Calibri" panose="020F0502020204030204" pitchFamily="34" charset="0"/>
              <a:cs typeface="Times New Roman" panose="02020603050405020304" pitchFamily="18" charset="0"/>
            </a:endParaRPr>
          </a:p>
          <a:p>
            <a:pPr marL="191332">
              <a:lnSpc>
                <a:spcPct val="115000"/>
              </a:lnSpc>
              <a:tabLst>
                <a:tab pos="700651" algn="ctr"/>
                <a:tab pos="4456772" algn="r"/>
              </a:tabLst>
            </a:pPr>
            <a:r>
              <a:rPr lang="fr-FR" sz="2400" b="1" cap="small" dirty="0">
                <a:solidFill>
                  <a:srgbClr val="FFFFFF"/>
                </a:solidFill>
                <a:ea typeface="Calibri" panose="020F0502020204030204" pitchFamily="34" charset="0"/>
                <a:cs typeface="Times New Roman" panose="02020603050405020304" pitchFamily="18" charset="0"/>
              </a:rPr>
              <a:t>Novembre 2020</a:t>
            </a:r>
            <a:r>
              <a:rPr lang="en-US" sz="2400" b="1" cap="small" dirty="0">
                <a:solidFill>
                  <a:srgbClr val="FFFFFF"/>
                </a:solidFill>
                <a:ea typeface="Calibri" panose="020F0502020204030204" pitchFamily="34" charset="0"/>
                <a:cs typeface="Times New Roman" panose="02020603050405020304" pitchFamily="18" charset="0"/>
              </a:rPr>
              <a:t> </a:t>
            </a:r>
            <a:endParaRPr lang="fr-FR" sz="2400" b="1" dirty="0">
              <a:ea typeface="Calibri" panose="020F0502020204030204" pitchFamily="34"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48136" y="564309"/>
            <a:ext cx="4238092" cy="1078362"/>
          </a:xfrm>
          <a:prstGeom prst="rect">
            <a:avLst/>
          </a:prstGeom>
        </p:spPr>
      </p:pic>
      <p:sp>
        <p:nvSpPr>
          <p:cNvPr id="36" name="Rectangle 35"/>
          <p:cNvSpPr/>
          <p:nvPr/>
        </p:nvSpPr>
        <p:spPr>
          <a:xfrm>
            <a:off x="14878072" y="3454311"/>
            <a:ext cx="9451626" cy="584775"/>
          </a:xfrm>
          <a:prstGeom prst="rect">
            <a:avLst/>
          </a:prstGeom>
        </p:spPr>
        <p:txBody>
          <a:bodyPr wrap="none">
            <a:spAutoFit/>
          </a:bodyPr>
          <a:lstStyle/>
          <a:p>
            <a:r>
              <a:rPr lang="fr-FR" sz="3200" b="1" dirty="0">
                <a:solidFill>
                  <a:srgbClr val="1C3768"/>
                </a:solidFill>
                <a:latin typeface="Calibri (Corps)"/>
              </a:rPr>
              <a:t>Attitudes des ménages envers les cas de VSBG</a:t>
            </a:r>
          </a:p>
        </p:txBody>
      </p:sp>
      <p:sp>
        <p:nvSpPr>
          <p:cNvPr id="37" name="Rectangle à coins arrondis 36"/>
          <p:cNvSpPr/>
          <p:nvPr/>
        </p:nvSpPr>
        <p:spPr>
          <a:xfrm>
            <a:off x="713818" y="3541488"/>
            <a:ext cx="41376128" cy="95723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819" i="1" dirty="0">
                <a:solidFill>
                  <a:srgbClr val="FF0000"/>
                </a:solidFill>
              </a:rPr>
              <a:t> </a:t>
            </a:r>
          </a:p>
        </p:txBody>
      </p:sp>
      <p:graphicFrame>
        <p:nvGraphicFramePr>
          <p:cNvPr id="39" name="Graphique 38"/>
          <p:cNvGraphicFramePr>
            <a:graphicFrameLocks/>
          </p:cNvGraphicFramePr>
          <p:nvPr>
            <p:extLst>
              <p:ext uri="{D42A27DB-BD31-4B8C-83A1-F6EECF244321}">
                <p14:modId xmlns:p14="http://schemas.microsoft.com/office/powerpoint/2010/main" val="4214051438"/>
              </p:ext>
            </p:extLst>
          </p:nvPr>
        </p:nvGraphicFramePr>
        <p:xfrm>
          <a:off x="19497447" y="3794026"/>
          <a:ext cx="22801962" cy="9357065"/>
        </p:xfrm>
        <a:graphic>
          <a:graphicData uri="http://schemas.openxmlformats.org/drawingml/2006/chart">
            <c:chart xmlns:c="http://schemas.openxmlformats.org/drawingml/2006/chart" xmlns:r="http://schemas.openxmlformats.org/officeDocument/2006/relationships" r:id="rId4"/>
          </a:graphicData>
        </a:graphic>
      </p:graphicFrame>
      <p:pic>
        <p:nvPicPr>
          <p:cNvPr id="43" name="Image 42"/>
          <p:cNvPicPr>
            <a:picLocks noChangeAspect="1"/>
          </p:cNvPicPr>
          <p:nvPr/>
        </p:nvPicPr>
        <p:blipFill rotWithShape="1">
          <a:blip r:embed="rId5" cstate="print">
            <a:extLst>
              <a:ext uri="{28A0092B-C50C-407E-A947-70E740481C1C}">
                <a14:useLocalDpi xmlns:a14="http://schemas.microsoft.com/office/drawing/2010/main" val="0"/>
              </a:ext>
            </a:extLst>
          </a:blip>
          <a:srcRect l="12072" t="13148" r="12326" b="12071"/>
          <a:stretch/>
        </p:blipFill>
        <p:spPr>
          <a:xfrm>
            <a:off x="38603456" y="222757"/>
            <a:ext cx="3139016" cy="2418843"/>
          </a:xfrm>
          <a:prstGeom prst="rect">
            <a:avLst/>
          </a:prstGeom>
        </p:spPr>
      </p:pic>
      <p:sp>
        <p:nvSpPr>
          <p:cNvPr id="45" name="Rectangle 44">
            <a:extLst>
              <a:ext uri="{FF2B5EF4-FFF2-40B4-BE49-F238E27FC236}">
                <a16:creationId xmlns:a16="http://schemas.microsoft.com/office/drawing/2014/main" id="{0A9FB96E-6CD1-483E-B6BA-3A955B17CD12}"/>
              </a:ext>
            </a:extLst>
          </p:cNvPr>
          <p:cNvSpPr/>
          <p:nvPr/>
        </p:nvSpPr>
        <p:spPr>
          <a:xfrm>
            <a:off x="14878072" y="2620156"/>
            <a:ext cx="12071061" cy="707886"/>
          </a:xfrm>
          <a:prstGeom prst="rect">
            <a:avLst/>
          </a:prstGeom>
        </p:spPr>
        <p:txBody>
          <a:bodyPr wrap="none">
            <a:spAutoFit/>
          </a:bodyPr>
          <a:lstStyle/>
          <a:p>
            <a:r>
              <a:rPr lang="fr-CD" sz="4000" b="1" dirty="0">
                <a:solidFill>
                  <a:srgbClr val="1C3768"/>
                </a:solidFill>
                <a:latin typeface="Calibri (Corps)"/>
              </a:rPr>
              <a:t>Que faire si l’on est approché par une victime de VBSG? </a:t>
            </a:r>
          </a:p>
        </p:txBody>
      </p:sp>
      <p:grpSp>
        <p:nvGrpSpPr>
          <p:cNvPr id="46" name="Groupe 45">
            <a:extLst>
              <a:ext uri="{FF2B5EF4-FFF2-40B4-BE49-F238E27FC236}">
                <a16:creationId xmlns:a16="http://schemas.microsoft.com/office/drawing/2014/main" id="{C1475C1A-2CE0-4990-B0FB-7A98727EBBF7}"/>
              </a:ext>
            </a:extLst>
          </p:cNvPr>
          <p:cNvGrpSpPr/>
          <p:nvPr/>
        </p:nvGrpSpPr>
        <p:grpSpPr>
          <a:xfrm>
            <a:off x="1377863" y="14689520"/>
            <a:ext cx="40921546" cy="15133987"/>
            <a:chOff x="31695436" y="2754561"/>
            <a:chExt cx="22971810" cy="8452306"/>
          </a:xfrm>
        </p:grpSpPr>
        <p:sp>
          <p:nvSpPr>
            <p:cNvPr id="47" name="Rectangle à coins arrondis 25">
              <a:extLst>
                <a:ext uri="{FF2B5EF4-FFF2-40B4-BE49-F238E27FC236}">
                  <a16:creationId xmlns:a16="http://schemas.microsoft.com/office/drawing/2014/main" id="{0C5945C5-622D-4AB9-BAFB-2C9548386E6E}"/>
                </a:ext>
              </a:extLst>
            </p:cNvPr>
            <p:cNvSpPr/>
            <p:nvPr/>
          </p:nvSpPr>
          <p:spPr>
            <a:xfrm>
              <a:off x="31695436" y="2754561"/>
              <a:ext cx="22971810" cy="845230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fr-FR" sz="2334" dirty="0">
                <a:solidFill>
                  <a:schemeClr val="accent1">
                    <a:lumMod val="50000"/>
                  </a:schemeClr>
                </a:solidFill>
              </a:endParaRPr>
            </a:p>
          </p:txBody>
        </p:sp>
        <p:sp>
          <p:nvSpPr>
            <p:cNvPr id="48" name="Rectangle 47">
              <a:extLst>
                <a:ext uri="{FF2B5EF4-FFF2-40B4-BE49-F238E27FC236}">
                  <a16:creationId xmlns:a16="http://schemas.microsoft.com/office/drawing/2014/main" id="{432A4875-ED2B-4FE8-B1DE-CB20B3078387}"/>
                </a:ext>
              </a:extLst>
            </p:cNvPr>
            <p:cNvSpPr/>
            <p:nvPr/>
          </p:nvSpPr>
          <p:spPr>
            <a:xfrm>
              <a:off x="33170668" y="3083035"/>
              <a:ext cx="7417146" cy="983177"/>
            </a:xfrm>
            <a:prstGeom prst="rect">
              <a:avLst/>
            </a:prstGeom>
          </p:spPr>
          <p:txBody>
            <a:bodyPr wrap="square">
              <a:spAutoFit/>
            </a:bodyPr>
            <a:lstStyle/>
            <a:p>
              <a:r>
                <a:rPr lang="fr-FR" sz="3200" b="1" dirty="0">
                  <a:solidFill>
                    <a:srgbClr val="1C3768"/>
                  </a:solidFill>
                </a:rPr>
                <a:t>Les structures/services qui peuvent venir en aide aux victimes connus par les ménages </a:t>
              </a:r>
              <a:endParaRPr lang="en-US" sz="4000" b="1" dirty="0">
                <a:solidFill>
                  <a:srgbClr val="1C3768"/>
                </a:solidFill>
              </a:endParaRPr>
            </a:p>
          </p:txBody>
        </p:sp>
      </p:grpSp>
      <p:sp>
        <p:nvSpPr>
          <p:cNvPr id="54" name="ZoneTexte 53">
            <a:extLst>
              <a:ext uri="{FF2B5EF4-FFF2-40B4-BE49-F238E27FC236}">
                <a16:creationId xmlns:a16="http://schemas.microsoft.com/office/drawing/2014/main" id="{FFFE5882-A9B1-44CA-99BE-3EFE18D0093E}"/>
              </a:ext>
            </a:extLst>
          </p:cNvPr>
          <p:cNvSpPr txBox="1"/>
          <p:nvPr/>
        </p:nvSpPr>
        <p:spPr>
          <a:xfrm>
            <a:off x="19798389" y="24877560"/>
            <a:ext cx="7922962" cy="4832092"/>
          </a:xfrm>
          <a:prstGeom prst="rect">
            <a:avLst/>
          </a:prstGeom>
          <a:noFill/>
        </p:spPr>
        <p:txBody>
          <a:bodyPr wrap="square" rtlCol="0">
            <a:spAutoFit/>
          </a:bodyPr>
          <a:lstStyle/>
          <a:p>
            <a:pPr algn="ctr"/>
            <a:r>
              <a:rPr lang="fr-FR" sz="2800" dirty="0">
                <a:solidFill>
                  <a:srgbClr val="1C3768"/>
                </a:solidFill>
                <a:latin typeface="Calibri (Corps)"/>
              </a:rPr>
              <a:t>Selon les enquêtés, le délai préférable pour qu’une </a:t>
            </a:r>
            <a:r>
              <a:rPr lang="fr-FR" sz="2800" b="1" dirty="0">
                <a:solidFill>
                  <a:srgbClr val="1C3768"/>
                </a:solidFill>
                <a:latin typeface="Calibri (Corps)"/>
              </a:rPr>
              <a:t>survivante de viol se rende dans un centre de santé pour optimiser sa prise en charge </a:t>
            </a:r>
            <a:r>
              <a:rPr lang="fr-FR" sz="2800" dirty="0">
                <a:solidFill>
                  <a:srgbClr val="1C3768"/>
                </a:solidFill>
                <a:latin typeface="Calibri (Corps)"/>
              </a:rPr>
              <a:t>est de </a:t>
            </a:r>
            <a:r>
              <a:rPr lang="fr-FR" sz="2800" b="1" dirty="0">
                <a:solidFill>
                  <a:srgbClr val="1C3768"/>
                </a:solidFill>
                <a:latin typeface="Calibri (Corps)"/>
              </a:rPr>
              <a:t>73h</a:t>
            </a:r>
            <a:r>
              <a:rPr lang="fr-FR" sz="2800" dirty="0">
                <a:solidFill>
                  <a:srgbClr val="1C3768"/>
                </a:solidFill>
                <a:latin typeface="Calibri (Corps)"/>
              </a:rPr>
              <a:t> lors de la cap finale (</a:t>
            </a:r>
            <a:r>
              <a:rPr lang="fr-FR" sz="2800" b="1" dirty="0">
                <a:solidFill>
                  <a:srgbClr val="1C3768"/>
                </a:solidFill>
                <a:latin typeface="Calibri (Corps)"/>
              </a:rPr>
              <a:t>63h</a:t>
            </a:r>
            <a:r>
              <a:rPr lang="fr-FR" sz="2800" dirty="0">
                <a:solidFill>
                  <a:srgbClr val="1C3768"/>
                </a:solidFill>
                <a:latin typeface="Calibri (Corps)"/>
              </a:rPr>
              <a:t> lors de la CAP initiale). Le délai de 72h est donné comme délai maximal pour une prise en charge optimale par les intervenants ce qui justifie que </a:t>
            </a:r>
            <a:r>
              <a:rPr lang="fr-FR" sz="2800" b="1" dirty="0">
                <a:solidFill>
                  <a:srgbClr val="1C3768"/>
                </a:solidFill>
                <a:latin typeface="Calibri (Corps)"/>
              </a:rPr>
              <a:t>les enquêtés donnent des chiffres proches de cette donnée</a:t>
            </a:r>
            <a:r>
              <a:rPr lang="fr-FR" sz="2800" dirty="0">
                <a:solidFill>
                  <a:srgbClr val="1C3768"/>
                </a:solidFill>
                <a:latin typeface="Calibri (Corps)"/>
              </a:rPr>
              <a:t>. Néanmoins, il est rappelé aux participants des sensibilisations que </a:t>
            </a:r>
            <a:r>
              <a:rPr lang="fr-FR" sz="2800" b="1" dirty="0">
                <a:solidFill>
                  <a:srgbClr val="1C3768"/>
                </a:solidFill>
                <a:latin typeface="Calibri (Corps)"/>
              </a:rPr>
              <a:t>le plus tôt est le mieux. </a:t>
            </a:r>
            <a:endParaRPr lang="en-US" sz="2800" b="1" dirty="0">
              <a:solidFill>
                <a:srgbClr val="1C3768"/>
              </a:solidFill>
              <a:latin typeface="Calibri (Corps)"/>
            </a:endParaRPr>
          </a:p>
        </p:txBody>
      </p:sp>
      <p:sp>
        <p:nvSpPr>
          <p:cNvPr id="55" name="ZoneTexte 54">
            <a:extLst>
              <a:ext uri="{FF2B5EF4-FFF2-40B4-BE49-F238E27FC236}">
                <a16:creationId xmlns:a16="http://schemas.microsoft.com/office/drawing/2014/main" id="{4276E58A-333B-450F-8053-8A1D4B2914EA}"/>
              </a:ext>
            </a:extLst>
          </p:cNvPr>
          <p:cNvSpPr txBox="1"/>
          <p:nvPr/>
        </p:nvSpPr>
        <p:spPr>
          <a:xfrm>
            <a:off x="33342421" y="16297604"/>
            <a:ext cx="5554747" cy="3970318"/>
          </a:xfrm>
          <a:prstGeom prst="rect">
            <a:avLst/>
          </a:prstGeom>
          <a:noFill/>
        </p:spPr>
        <p:txBody>
          <a:bodyPr wrap="square" rtlCol="0">
            <a:spAutoFit/>
          </a:bodyPr>
          <a:lstStyle/>
          <a:p>
            <a:pPr algn="ctr"/>
            <a:r>
              <a:rPr lang="fr-FR" sz="2800" b="1" dirty="0">
                <a:solidFill>
                  <a:srgbClr val="92D050"/>
                </a:solidFill>
                <a:latin typeface="Calibri (Corps)"/>
              </a:rPr>
              <a:t>79%</a:t>
            </a:r>
            <a:r>
              <a:rPr lang="fr-FR" sz="2800" dirty="0">
                <a:solidFill>
                  <a:srgbClr val="92D050"/>
                </a:solidFill>
                <a:latin typeface="Calibri (Corps)"/>
              </a:rPr>
              <a:t> </a:t>
            </a:r>
            <a:r>
              <a:rPr lang="fr-FR" sz="2800" dirty="0">
                <a:solidFill>
                  <a:srgbClr val="1C3768"/>
                </a:solidFill>
                <a:latin typeface="Calibri (Corps)"/>
              </a:rPr>
              <a:t>des répondants ont </a:t>
            </a:r>
            <a:r>
              <a:rPr lang="fr-FR" sz="2800" b="1" dirty="0">
                <a:solidFill>
                  <a:srgbClr val="1C3768"/>
                </a:solidFill>
                <a:latin typeface="Calibri (Corps)"/>
              </a:rPr>
              <a:t>connaissance de droits dont bénéficient les victimes de VSBG  </a:t>
            </a:r>
            <a:r>
              <a:rPr lang="fr-FR" sz="2800" dirty="0">
                <a:solidFill>
                  <a:srgbClr val="1C3768"/>
                </a:solidFill>
                <a:latin typeface="Calibri (Corps)"/>
              </a:rPr>
              <a:t>lors de la CAP finale, contre </a:t>
            </a:r>
            <a:r>
              <a:rPr lang="fr-FR" sz="2800" b="1" dirty="0">
                <a:solidFill>
                  <a:srgbClr val="1C3768"/>
                </a:solidFill>
                <a:latin typeface="Calibri (Corps)"/>
              </a:rPr>
              <a:t>15% </a:t>
            </a:r>
            <a:r>
              <a:rPr lang="fr-FR" sz="2800" dirty="0">
                <a:solidFill>
                  <a:srgbClr val="1C3768"/>
                </a:solidFill>
                <a:latin typeface="Calibri (Corps)"/>
              </a:rPr>
              <a:t>lors de la CAP initiale. </a:t>
            </a:r>
          </a:p>
          <a:p>
            <a:pPr algn="ctr"/>
            <a:endParaRPr lang="fr-FR" sz="2800" dirty="0">
              <a:solidFill>
                <a:srgbClr val="1C3768"/>
              </a:solidFill>
              <a:latin typeface="Calibri (Corps)"/>
            </a:endParaRPr>
          </a:p>
          <a:p>
            <a:pPr algn="ctr"/>
            <a:endParaRPr lang="fr-FR" sz="2800" dirty="0">
              <a:solidFill>
                <a:srgbClr val="1C3768"/>
              </a:solidFill>
              <a:latin typeface="Calibri (Corps)"/>
            </a:endParaRPr>
          </a:p>
          <a:p>
            <a:pPr algn="ctr"/>
            <a:r>
              <a:rPr lang="fr-FR" sz="2800" dirty="0">
                <a:solidFill>
                  <a:srgbClr val="1C3768"/>
                </a:solidFill>
                <a:latin typeface="Calibri (Corps)"/>
              </a:rPr>
              <a:t>Parmi elles, voici les droits cités: </a:t>
            </a:r>
            <a:endParaRPr lang="en-US" sz="2800" dirty="0">
              <a:solidFill>
                <a:srgbClr val="1C3768"/>
              </a:solidFill>
              <a:latin typeface="Calibri (Corps)"/>
            </a:endParaRPr>
          </a:p>
        </p:txBody>
      </p:sp>
      <p:sp>
        <p:nvSpPr>
          <p:cNvPr id="56" name="Rectangle 55">
            <a:extLst>
              <a:ext uri="{FF2B5EF4-FFF2-40B4-BE49-F238E27FC236}">
                <a16:creationId xmlns:a16="http://schemas.microsoft.com/office/drawing/2014/main" id="{D2E8AB88-662A-4ACD-99E1-48FAA40E03D5}"/>
              </a:ext>
            </a:extLst>
          </p:cNvPr>
          <p:cNvSpPr/>
          <p:nvPr/>
        </p:nvSpPr>
        <p:spPr>
          <a:xfrm>
            <a:off x="12742615" y="13547739"/>
            <a:ext cx="16341974" cy="707886"/>
          </a:xfrm>
          <a:prstGeom prst="rect">
            <a:avLst/>
          </a:prstGeom>
        </p:spPr>
        <p:txBody>
          <a:bodyPr wrap="none">
            <a:spAutoFit/>
          </a:bodyPr>
          <a:lstStyle/>
          <a:p>
            <a:r>
              <a:rPr lang="fr-CD" sz="4000" b="1" dirty="0">
                <a:solidFill>
                  <a:srgbClr val="1C3768"/>
                </a:solidFill>
                <a:latin typeface="Calibri (Corps)"/>
              </a:rPr>
              <a:t>Connaissances liées aux structures et services mis en place pour les victimes</a:t>
            </a:r>
          </a:p>
        </p:txBody>
      </p:sp>
      <p:sp>
        <p:nvSpPr>
          <p:cNvPr id="58" name="Rectangle 57">
            <a:extLst>
              <a:ext uri="{FF2B5EF4-FFF2-40B4-BE49-F238E27FC236}">
                <a16:creationId xmlns:a16="http://schemas.microsoft.com/office/drawing/2014/main" id="{270D342B-B35F-4E9B-9252-F7D936D7DE2B}"/>
              </a:ext>
            </a:extLst>
          </p:cNvPr>
          <p:cNvSpPr/>
          <p:nvPr/>
        </p:nvSpPr>
        <p:spPr>
          <a:xfrm>
            <a:off x="20082357" y="15210788"/>
            <a:ext cx="13212763" cy="584775"/>
          </a:xfrm>
          <a:prstGeom prst="rect">
            <a:avLst/>
          </a:prstGeom>
        </p:spPr>
        <p:txBody>
          <a:bodyPr wrap="square">
            <a:spAutoFit/>
          </a:bodyPr>
          <a:lstStyle/>
          <a:p>
            <a:r>
              <a:rPr lang="fr-FR" sz="3200" b="1" dirty="0">
                <a:solidFill>
                  <a:srgbClr val="1C3768"/>
                </a:solidFill>
              </a:rPr>
              <a:t>Quelles sont les difficultés d’accès à ces services? </a:t>
            </a:r>
            <a:endParaRPr lang="en-US" sz="4000" b="1" dirty="0">
              <a:solidFill>
                <a:srgbClr val="1C3768"/>
              </a:solidFill>
            </a:endParaRPr>
          </a:p>
        </p:txBody>
      </p:sp>
      <p:graphicFrame>
        <p:nvGraphicFramePr>
          <p:cNvPr id="59" name="Graphique 58">
            <a:extLst>
              <a:ext uri="{FF2B5EF4-FFF2-40B4-BE49-F238E27FC236}">
                <a16:creationId xmlns:a16="http://schemas.microsoft.com/office/drawing/2014/main" id="{51DA4527-873A-476C-BEF9-FA8F2FD8A7B2}"/>
              </a:ext>
            </a:extLst>
          </p:cNvPr>
          <p:cNvGraphicFramePr>
            <a:graphicFrameLocks/>
          </p:cNvGraphicFramePr>
          <p:nvPr>
            <p:extLst>
              <p:ext uri="{D42A27DB-BD31-4B8C-83A1-F6EECF244321}">
                <p14:modId xmlns:p14="http://schemas.microsoft.com/office/powerpoint/2010/main" val="2895211796"/>
              </p:ext>
            </p:extLst>
          </p:nvPr>
        </p:nvGraphicFramePr>
        <p:xfrm>
          <a:off x="18297832" y="16214451"/>
          <a:ext cx="10924076" cy="80764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0" name="Graphique 59">
            <a:extLst>
              <a:ext uri="{FF2B5EF4-FFF2-40B4-BE49-F238E27FC236}">
                <a16:creationId xmlns:a16="http://schemas.microsoft.com/office/drawing/2014/main" id="{19E7B3A4-8979-4F77-BC49-2D037BC3A4E5}"/>
              </a:ext>
            </a:extLst>
          </p:cNvPr>
          <p:cNvGraphicFramePr>
            <a:graphicFrameLocks/>
          </p:cNvGraphicFramePr>
          <p:nvPr>
            <p:extLst>
              <p:ext uri="{D42A27DB-BD31-4B8C-83A1-F6EECF244321}">
                <p14:modId xmlns:p14="http://schemas.microsoft.com/office/powerpoint/2010/main" val="2853694595"/>
              </p:ext>
            </p:extLst>
          </p:nvPr>
        </p:nvGraphicFramePr>
        <p:xfrm>
          <a:off x="31411207" y="20916319"/>
          <a:ext cx="9123464" cy="862583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1" name="Graphique 60">
            <a:extLst>
              <a:ext uri="{FF2B5EF4-FFF2-40B4-BE49-F238E27FC236}">
                <a16:creationId xmlns:a16="http://schemas.microsoft.com/office/drawing/2014/main" id="{131338B2-25DC-43EF-AA8B-2D20C8336DD6}"/>
              </a:ext>
            </a:extLst>
          </p:cNvPr>
          <p:cNvGraphicFramePr>
            <a:graphicFrameLocks/>
          </p:cNvGraphicFramePr>
          <p:nvPr>
            <p:extLst>
              <p:ext uri="{D42A27DB-BD31-4B8C-83A1-F6EECF244321}">
                <p14:modId xmlns:p14="http://schemas.microsoft.com/office/powerpoint/2010/main" val="911273410"/>
              </p:ext>
            </p:extLst>
          </p:nvPr>
        </p:nvGraphicFramePr>
        <p:xfrm>
          <a:off x="2895771" y="16542763"/>
          <a:ext cx="13212763" cy="12323134"/>
        </p:xfrm>
        <a:graphic>
          <a:graphicData uri="http://schemas.openxmlformats.org/drawingml/2006/chart">
            <c:chart xmlns:c="http://schemas.openxmlformats.org/drawingml/2006/chart" xmlns:r="http://schemas.openxmlformats.org/officeDocument/2006/relationships" r:id="rId8"/>
          </a:graphicData>
        </a:graphic>
      </p:graphicFrame>
      <p:sp>
        <p:nvSpPr>
          <p:cNvPr id="62" name="Rectangle 61">
            <a:extLst>
              <a:ext uri="{FF2B5EF4-FFF2-40B4-BE49-F238E27FC236}">
                <a16:creationId xmlns:a16="http://schemas.microsoft.com/office/drawing/2014/main" id="{DA2AEFF6-1707-42C2-BA96-DA7D1EFF1A5D}"/>
              </a:ext>
            </a:extLst>
          </p:cNvPr>
          <p:cNvSpPr/>
          <p:nvPr/>
        </p:nvSpPr>
        <p:spPr>
          <a:xfrm>
            <a:off x="31997074" y="15209096"/>
            <a:ext cx="13212763" cy="584775"/>
          </a:xfrm>
          <a:prstGeom prst="rect">
            <a:avLst/>
          </a:prstGeom>
        </p:spPr>
        <p:txBody>
          <a:bodyPr wrap="square">
            <a:spAutoFit/>
          </a:bodyPr>
          <a:lstStyle/>
          <a:p>
            <a:r>
              <a:rPr lang="fr-FR" sz="3200" b="1" dirty="0">
                <a:solidFill>
                  <a:srgbClr val="1C3768"/>
                </a:solidFill>
              </a:rPr>
              <a:t>Connaissances sur les droits des victimes</a:t>
            </a:r>
            <a:endParaRPr lang="en-US" sz="4000" b="1" dirty="0">
              <a:solidFill>
                <a:srgbClr val="1C3768"/>
              </a:solidFill>
            </a:endParaRPr>
          </a:p>
        </p:txBody>
      </p:sp>
      <p:graphicFrame>
        <p:nvGraphicFramePr>
          <p:cNvPr id="22" name="Graphique 21">
            <a:extLst>
              <a:ext uri="{FF2B5EF4-FFF2-40B4-BE49-F238E27FC236}">
                <a16:creationId xmlns:a16="http://schemas.microsoft.com/office/drawing/2014/main" id="{65544F4D-011F-4D70-B83A-59C132CD57A2}"/>
              </a:ext>
            </a:extLst>
          </p:cNvPr>
          <p:cNvGraphicFramePr>
            <a:graphicFrameLocks/>
          </p:cNvGraphicFramePr>
          <p:nvPr>
            <p:extLst>
              <p:ext uri="{D42A27DB-BD31-4B8C-83A1-F6EECF244321}">
                <p14:modId xmlns:p14="http://schemas.microsoft.com/office/powerpoint/2010/main" val="3342011033"/>
              </p:ext>
            </p:extLst>
          </p:nvPr>
        </p:nvGraphicFramePr>
        <p:xfrm>
          <a:off x="1377863" y="3790288"/>
          <a:ext cx="17497966" cy="9572354"/>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98059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à coins arrondis 27"/>
          <p:cNvSpPr/>
          <p:nvPr/>
        </p:nvSpPr>
        <p:spPr>
          <a:xfrm>
            <a:off x="385806" y="2731546"/>
            <a:ext cx="42133794" cy="1429396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fr-FR" sz="2334" dirty="0">
              <a:solidFill>
                <a:schemeClr val="accent1">
                  <a:lumMod val="50000"/>
                </a:schemeClr>
              </a:solidFill>
            </a:endParaRPr>
          </a:p>
        </p:txBody>
      </p:sp>
      <p:sp>
        <p:nvSpPr>
          <p:cNvPr id="51" name="Zone de texte 26"/>
          <p:cNvSpPr txBox="1"/>
          <p:nvPr/>
        </p:nvSpPr>
        <p:spPr>
          <a:xfrm>
            <a:off x="12670" y="-2454"/>
            <a:ext cx="37148333" cy="2161151"/>
          </a:xfrm>
          <a:prstGeom prst="homePlate">
            <a:avLst/>
          </a:prstGeom>
          <a:solidFill>
            <a:srgbClr val="1C3768"/>
          </a:solidFill>
          <a:ln w="6350">
            <a:solidFill>
              <a:prstClr val="black"/>
            </a:solidFill>
          </a:ln>
        </p:spPr>
        <p:txBody>
          <a:bodyPr rot="0" spcFirstLastPara="0" vert="horz" wrap="square" lIns="64676" tIns="32338" rIns="64676" bIns="32338" numCol="1" spcCol="0" rtlCol="0" fromWordArt="0" anchor="t" anchorCtr="0" forceAA="0" compatLnSpc="1">
            <a:prstTxWarp prst="textNoShape">
              <a:avLst/>
            </a:prstTxWarp>
            <a:noAutofit/>
          </a:bodyPr>
          <a:lstStyle/>
          <a:p>
            <a:r>
              <a:rPr lang="fr-FR" sz="4400" b="1" cap="small" dirty="0">
                <a:solidFill>
                  <a:srgbClr val="FFFFFF"/>
                </a:solidFill>
                <a:latin typeface="+mj-lt"/>
                <a:ea typeface="Calibri" panose="020F0502020204030204" pitchFamily="34" charset="0"/>
                <a:cs typeface="Times New Roman" panose="02020603050405020304" pitchFamily="18" charset="0"/>
              </a:rPr>
              <a:t>Enquête cap – Connaissances, Attitudes et Pratiques -  Protection</a:t>
            </a:r>
            <a:endParaRPr lang="fr-FR" sz="4400" dirty="0">
              <a:latin typeface="+mj-lt"/>
              <a:ea typeface="Calibri" panose="020F0502020204030204" pitchFamily="34" charset="0"/>
              <a:cs typeface="Times New Roman" panose="02020603050405020304" pitchFamily="18" charset="0"/>
            </a:endParaRPr>
          </a:p>
          <a:p>
            <a:pPr marL="191332">
              <a:lnSpc>
                <a:spcPct val="115000"/>
              </a:lnSpc>
              <a:tabLst>
                <a:tab pos="700651" algn="ctr"/>
                <a:tab pos="4456772" algn="r"/>
              </a:tabLst>
            </a:pPr>
            <a:r>
              <a:rPr lang="fr-FR" sz="2400" b="1" cap="small" dirty="0">
                <a:solidFill>
                  <a:srgbClr val="FFFFFF"/>
                </a:solidFill>
                <a:ea typeface="Calibri" panose="020F0502020204030204" pitchFamily="34" charset="0"/>
                <a:cs typeface="Times New Roman" panose="02020603050405020304" pitchFamily="18" charset="0"/>
              </a:rPr>
              <a:t>Assistance d’urgence  en eau, hygiène, assainissement et protection auprès des populations vulnérables affectées suite aux inondations </a:t>
            </a:r>
          </a:p>
          <a:p>
            <a:pPr marL="191332">
              <a:lnSpc>
                <a:spcPct val="115000"/>
              </a:lnSpc>
              <a:tabLst>
                <a:tab pos="700651" algn="ctr"/>
                <a:tab pos="4456772" algn="r"/>
              </a:tabLst>
            </a:pPr>
            <a:r>
              <a:rPr lang="fr-FR" sz="2400" b="1" cap="small" dirty="0">
                <a:solidFill>
                  <a:srgbClr val="FFFFFF"/>
                </a:solidFill>
                <a:ea typeface="Calibri" panose="020F0502020204030204" pitchFamily="34" charset="0"/>
                <a:cs typeface="Times New Roman" panose="02020603050405020304" pitchFamily="18" charset="0"/>
              </a:rPr>
              <a:t>Sous-Préfectures </a:t>
            </a:r>
            <a:r>
              <a:rPr lang="fr-FR" sz="2400" b="1" cap="small" dirty="0" err="1">
                <a:solidFill>
                  <a:srgbClr val="FFFFFF"/>
                </a:solidFill>
                <a:ea typeface="Calibri" panose="020F0502020204030204" pitchFamily="34" charset="0"/>
                <a:cs typeface="Times New Roman" panose="02020603050405020304" pitchFamily="18" charset="0"/>
              </a:rPr>
              <a:t>d’impfondo</a:t>
            </a:r>
            <a:r>
              <a:rPr lang="fr-FR" sz="2400" b="1" cap="small" dirty="0">
                <a:solidFill>
                  <a:srgbClr val="FFFFFF"/>
                </a:solidFill>
                <a:ea typeface="Calibri" panose="020F0502020204030204" pitchFamily="34" charset="0"/>
                <a:cs typeface="Times New Roman" panose="02020603050405020304" pitchFamily="18" charset="0"/>
              </a:rPr>
              <a:t>,  </a:t>
            </a:r>
            <a:r>
              <a:rPr lang="fr-FR" sz="2400" b="1" cap="small" dirty="0" err="1">
                <a:solidFill>
                  <a:srgbClr val="FFFFFF"/>
                </a:solidFill>
                <a:ea typeface="Calibri" panose="020F0502020204030204" pitchFamily="34" charset="0"/>
                <a:cs typeface="Times New Roman" panose="02020603050405020304" pitchFamily="18" charset="0"/>
              </a:rPr>
              <a:t>dongou</a:t>
            </a:r>
            <a:r>
              <a:rPr lang="fr-FR" sz="2400" b="1" cap="small" dirty="0">
                <a:solidFill>
                  <a:srgbClr val="FFFFFF"/>
                </a:solidFill>
                <a:ea typeface="Calibri" panose="020F0502020204030204" pitchFamily="34" charset="0"/>
                <a:cs typeface="Times New Roman" panose="02020603050405020304" pitchFamily="18" charset="0"/>
              </a:rPr>
              <a:t>, </a:t>
            </a:r>
            <a:r>
              <a:rPr lang="fr-FR" sz="2400" b="1" cap="small" dirty="0" err="1">
                <a:solidFill>
                  <a:srgbClr val="FFFFFF"/>
                </a:solidFill>
                <a:ea typeface="Calibri" panose="020F0502020204030204" pitchFamily="34" charset="0"/>
                <a:cs typeface="Times New Roman" panose="02020603050405020304" pitchFamily="18" charset="0"/>
              </a:rPr>
              <a:t>liranga</a:t>
            </a:r>
            <a:r>
              <a:rPr lang="fr-FR" sz="2400" b="1" cap="small" dirty="0">
                <a:solidFill>
                  <a:srgbClr val="FFFFFF"/>
                </a:solidFill>
                <a:ea typeface="Calibri" panose="020F0502020204030204" pitchFamily="34" charset="0"/>
                <a:cs typeface="Times New Roman" panose="02020603050405020304" pitchFamily="18" charset="0"/>
              </a:rPr>
              <a:t>, </a:t>
            </a:r>
            <a:r>
              <a:rPr lang="fr-FR" sz="2400" b="1" cap="small" dirty="0" err="1">
                <a:solidFill>
                  <a:srgbClr val="FFFFFF"/>
                </a:solidFill>
                <a:ea typeface="Calibri" panose="020F0502020204030204" pitchFamily="34" charset="0"/>
                <a:cs typeface="Times New Roman" panose="02020603050405020304" pitchFamily="18" charset="0"/>
              </a:rPr>
              <a:t>Loukolela</a:t>
            </a:r>
            <a:r>
              <a:rPr lang="fr-FR" sz="2400" b="1" cap="small" dirty="0">
                <a:solidFill>
                  <a:srgbClr val="FFFFFF"/>
                </a:solidFill>
                <a:ea typeface="Calibri" panose="020F0502020204030204" pitchFamily="34" charset="0"/>
                <a:cs typeface="Times New Roman" panose="02020603050405020304" pitchFamily="18" charset="0"/>
              </a:rPr>
              <a:t> et </a:t>
            </a:r>
            <a:r>
              <a:rPr lang="fr-FR" sz="2400" b="1" cap="small" dirty="0" err="1">
                <a:solidFill>
                  <a:srgbClr val="FFFFFF"/>
                </a:solidFill>
                <a:ea typeface="Calibri" panose="020F0502020204030204" pitchFamily="34" charset="0"/>
                <a:cs typeface="Times New Roman" panose="02020603050405020304" pitchFamily="18" charset="0"/>
              </a:rPr>
              <a:t>Mossaka</a:t>
            </a:r>
            <a:r>
              <a:rPr lang="fr-FR" sz="2400" b="1" cap="small" dirty="0">
                <a:solidFill>
                  <a:srgbClr val="FFFFFF"/>
                </a:solidFill>
                <a:ea typeface="Calibri" panose="020F0502020204030204" pitchFamily="34" charset="0"/>
                <a:cs typeface="Times New Roman" panose="02020603050405020304" pitchFamily="18" charset="0"/>
              </a:rPr>
              <a:t>, République du Congo</a:t>
            </a:r>
            <a:endParaRPr lang="fr-FR" sz="2400" dirty="0">
              <a:ea typeface="Calibri" panose="020F0502020204030204" pitchFamily="34" charset="0"/>
              <a:cs typeface="Times New Roman" panose="02020603050405020304" pitchFamily="18" charset="0"/>
            </a:endParaRPr>
          </a:p>
          <a:p>
            <a:pPr marL="191332">
              <a:lnSpc>
                <a:spcPct val="115000"/>
              </a:lnSpc>
              <a:tabLst>
                <a:tab pos="700651" algn="ctr"/>
                <a:tab pos="4456772" algn="r"/>
              </a:tabLst>
            </a:pPr>
            <a:r>
              <a:rPr lang="fr-FR" sz="2400" b="1" cap="small" dirty="0">
                <a:solidFill>
                  <a:srgbClr val="FFFFFF"/>
                </a:solidFill>
                <a:ea typeface="Calibri" panose="020F0502020204030204" pitchFamily="34" charset="0"/>
                <a:cs typeface="Times New Roman" panose="02020603050405020304" pitchFamily="18" charset="0"/>
              </a:rPr>
              <a:t>Novembre 2020</a:t>
            </a:r>
            <a:r>
              <a:rPr lang="en-US" sz="2400" b="1" cap="small" dirty="0">
                <a:solidFill>
                  <a:srgbClr val="FFFFFF"/>
                </a:solidFill>
                <a:ea typeface="Calibri" panose="020F0502020204030204" pitchFamily="34" charset="0"/>
                <a:cs typeface="Times New Roman" panose="02020603050405020304" pitchFamily="18" charset="0"/>
              </a:rPr>
              <a:t> </a:t>
            </a:r>
            <a:endParaRPr lang="fr-FR" sz="2400" b="1" dirty="0">
              <a:ea typeface="Calibri" panose="020F0502020204030204" pitchFamily="34" charset="0"/>
              <a:cs typeface="Times New Roman" panose="02020603050405020304" pitchFamily="18" charset="0"/>
            </a:endParaRPr>
          </a:p>
        </p:txBody>
      </p:sp>
      <p:pic>
        <p:nvPicPr>
          <p:cNvPr id="52" name="Imag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30542" y="289933"/>
            <a:ext cx="6400366" cy="1628542"/>
          </a:xfrm>
          <a:prstGeom prst="rect">
            <a:avLst/>
          </a:prstGeom>
        </p:spPr>
      </p:pic>
      <p:sp>
        <p:nvSpPr>
          <p:cNvPr id="39" name="Rectangle 38"/>
          <p:cNvSpPr/>
          <p:nvPr/>
        </p:nvSpPr>
        <p:spPr>
          <a:xfrm>
            <a:off x="16148154" y="3017778"/>
            <a:ext cx="11636006" cy="646331"/>
          </a:xfrm>
          <a:prstGeom prst="rect">
            <a:avLst/>
          </a:prstGeom>
        </p:spPr>
        <p:txBody>
          <a:bodyPr wrap="none">
            <a:spAutoFit/>
          </a:bodyPr>
          <a:lstStyle/>
          <a:p>
            <a:r>
              <a:rPr lang="fr-CD" sz="3600" b="1" dirty="0">
                <a:solidFill>
                  <a:srgbClr val="1C3768"/>
                </a:solidFill>
                <a:latin typeface="Calibri (Corps)"/>
              </a:rPr>
              <a:t>Connaissances sur les maladies sexuellement transmissibles</a:t>
            </a:r>
          </a:p>
        </p:txBody>
      </p:sp>
      <p:sp>
        <p:nvSpPr>
          <p:cNvPr id="66" name="Rectangle à coins arrondis 65"/>
          <p:cNvSpPr/>
          <p:nvPr/>
        </p:nvSpPr>
        <p:spPr>
          <a:xfrm>
            <a:off x="983973" y="17432575"/>
            <a:ext cx="15164182" cy="1212788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fr-FR" sz="2334" dirty="0">
              <a:solidFill>
                <a:schemeClr val="accent1">
                  <a:lumMod val="50000"/>
                </a:schemeClr>
              </a:solidFill>
            </a:endParaRPr>
          </a:p>
        </p:txBody>
      </p:sp>
      <p:sp>
        <p:nvSpPr>
          <p:cNvPr id="94" name="ZoneTexte 93"/>
          <p:cNvSpPr txBox="1"/>
          <p:nvPr/>
        </p:nvSpPr>
        <p:spPr>
          <a:xfrm>
            <a:off x="6848903" y="14870638"/>
            <a:ext cx="7832644" cy="1384995"/>
          </a:xfrm>
          <a:prstGeom prst="rect">
            <a:avLst/>
          </a:prstGeom>
          <a:noFill/>
        </p:spPr>
        <p:txBody>
          <a:bodyPr wrap="square" rtlCol="0">
            <a:spAutoFit/>
          </a:bodyPr>
          <a:lstStyle/>
          <a:p>
            <a:pPr algn="ctr"/>
            <a:r>
              <a:rPr lang="fr-FR" sz="2800" dirty="0">
                <a:solidFill>
                  <a:srgbClr val="92D050"/>
                </a:solidFill>
                <a:latin typeface="Calibri (Corps)"/>
              </a:rPr>
              <a:t>100% </a:t>
            </a:r>
            <a:r>
              <a:rPr lang="fr-FR" sz="2800" dirty="0">
                <a:solidFill>
                  <a:srgbClr val="1C3768"/>
                </a:solidFill>
                <a:latin typeface="Calibri (Corps)"/>
              </a:rPr>
              <a:t>des répondants </a:t>
            </a:r>
            <a:r>
              <a:rPr lang="fr-FR" sz="2800" b="1" dirty="0">
                <a:solidFill>
                  <a:srgbClr val="1C3768"/>
                </a:solidFill>
                <a:latin typeface="Calibri (Corps)"/>
              </a:rPr>
              <a:t>connaissent au moins 1 maladie sexuellement transmissible </a:t>
            </a:r>
            <a:r>
              <a:rPr lang="fr-FR" sz="2800" dirty="0">
                <a:solidFill>
                  <a:srgbClr val="1C3768"/>
                </a:solidFill>
                <a:latin typeface="Calibri (Corps)"/>
              </a:rPr>
              <a:t>lors de la CAP finale, contre </a:t>
            </a:r>
            <a:r>
              <a:rPr lang="fr-FR" sz="2800" b="1" dirty="0">
                <a:solidFill>
                  <a:srgbClr val="FFC000"/>
                </a:solidFill>
                <a:latin typeface="Calibri (Corps)"/>
              </a:rPr>
              <a:t>63%</a:t>
            </a:r>
            <a:r>
              <a:rPr lang="fr-FR" sz="2800" b="1" dirty="0">
                <a:solidFill>
                  <a:srgbClr val="1C3768"/>
                </a:solidFill>
                <a:latin typeface="Calibri (Corps)"/>
              </a:rPr>
              <a:t> </a:t>
            </a:r>
            <a:r>
              <a:rPr lang="fr-FR" sz="2800" dirty="0">
                <a:solidFill>
                  <a:srgbClr val="1C3768"/>
                </a:solidFill>
                <a:latin typeface="Calibri (Corps)"/>
              </a:rPr>
              <a:t>lors de la CAP initiale. </a:t>
            </a:r>
            <a:endParaRPr lang="en-US" sz="2800" dirty="0">
              <a:solidFill>
                <a:srgbClr val="1C3768"/>
              </a:solidFill>
              <a:latin typeface="Calibri (Corps)"/>
            </a:endParaRPr>
          </a:p>
        </p:txBody>
      </p:sp>
      <p:sp>
        <p:nvSpPr>
          <p:cNvPr id="101" name="ZoneTexte 100"/>
          <p:cNvSpPr txBox="1"/>
          <p:nvPr/>
        </p:nvSpPr>
        <p:spPr>
          <a:xfrm>
            <a:off x="25612459" y="14851801"/>
            <a:ext cx="9376844" cy="1815882"/>
          </a:xfrm>
          <a:prstGeom prst="rect">
            <a:avLst/>
          </a:prstGeom>
          <a:noFill/>
        </p:spPr>
        <p:txBody>
          <a:bodyPr wrap="square" rtlCol="0">
            <a:spAutoFit/>
          </a:bodyPr>
          <a:lstStyle/>
          <a:p>
            <a:pPr algn="ctr"/>
            <a:r>
              <a:rPr lang="fr-FR" sz="2800" dirty="0">
                <a:solidFill>
                  <a:srgbClr val="FF0000"/>
                </a:solidFill>
                <a:latin typeface="Calibri (Corps)"/>
              </a:rPr>
              <a:t>14%</a:t>
            </a:r>
            <a:r>
              <a:rPr lang="fr-FR" sz="2800" dirty="0">
                <a:solidFill>
                  <a:srgbClr val="92D050"/>
                </a:solidFill>
                <a:latin typeface="Calibri (Corps)"/>
              </a:rPr>
              <a:t> </a:t>
            </a:r>
            <a:r>
              <a:rPr lang="fr-FR" sz="2800" dirty="0">
                <a:solidFill>
                  <a:srgbClr val="1C3768"/>
                </a:solidFill>
                <a:latin typeface="Calibri (Corps)"/>
              </a:rPr>
              <a:t>des répondants </a:t>
            </a:r>
            <a:r>
              <a:rPr lang="fr-FR" sz="2800" b="1" dirty="0">
                <a:solidFill>
                  <a:srgbClr val="1C3768"/>
                </a:solidFill>
                <a:latin typeface="Calibri (Corps)"/>
              </a:rPr>
              <a:t>connaissent les 3 modes de transmission du VIH</a:t>
            </a:r>
            <a:r>
              <a:rPr lang="fr-FR" sz="2800" dirty="0">
                <a:solidFill>
                  <a:srgbClr val="1C3768"/>
                </a:solidFill>
                <a:latin typeface="Calibri (Corps)"/>
              </a:rPr>
              <a:t> (par voie sexuelle, voie sanguine, lors de l’accouchement) lors de la CAP finale, contre </a:t>
            </a:r>
            <a:r>
              <a:rPr lang="fr-FR" sz="2800" b="1" dirty="0">
                <a:solidFill>
                  <a:srgbClr val="1C3768"/>
                </a:solidFill>
                <a:latin typeface="Calibri (Corps)"/>
              </a:rPr>
              <a:t>4% </a:t>
            </a:r>
            <a:r>
              <a:rPr lang="fr-FR" sz="2800" dirty="0">
                <a:solidFill>
                  <a:srgbClr val="1C3768"/>
                </a:solidFill>
                <a:latin typeface="Calibri (Corps)"/>
              </a:rPr>
              <a:t>lors de la CAP initiale. </a:t>
            </a:r>
            <a:endParaRPr lang="en-US" sz="2800" dirty="0">
              <a:solidFill>
                <a:srgbClr val="1C3768"/>
              </a:solidFill>
              <a:latin typeface="Calibri (Corps)"/>
            </a:endParaRPr>
          </a:p>
        </p:txBody>
      </p:sp>
      <p:sp>
        <p:nvSpPr>
          <p:cNvPr id="82" name="Rectangle 81"/>
          <p:cNvSpPr/>
          <p:nvPr/>
        </p:nvSpPr>
        <p:spPr>
          <a:xfrm>
            <a:off x="12484404" y="3846393"/>
            <a:ext cx="10500734" cy="2246769"/>
          </a:xfrm>
          <a:prstGeom prst="rect">
            <a:avLst/>
          </a:prstGeom>
        </p:spPr>
        <p:txBody>
          <a:bodyPr wrap="square">
            <a:spAutoFit/>
          </a:bodyPr>
          <a:lstStyle/>
          <a:p>
            <a:pPr algn="ctr"/>
            <a:r>
              <a:rPr lang="fr-FR" sz="2800" b="1" dirty="0">
                <a:solidFill>
                  <a:srgbClr val="1C3768"/>
                </a:solidFill>
              </a:rPr>
              <a:t>Les conséquences des maladies sexuellement transmissibles</a:t>
            </a:r>
          </a:p>
          <a:p>
            <a:pPr algn="ctr"/>
            <a:endParaRPr lang="fr-FR" sz="2800" b="1" dirty="0">
              <a:solidFill>
                <a:srgbClr val="1C3768"/>
              </a:solidFill>
            </a:endParaRPr>
          </a:p>
          <a:p>
            <a:pPr algn="ctr"/>
            <a:r>
              <a:rPr lang="fr-FR" sz="2800" b="1" dirty="0">
                <a:solidFill>
                  <a:srgbClr val="92D050"/>
                </a:solidFill>
              </a:rPr>
              <a:t>99% </a:t>
            </a:r>
            <a:r>
              <a:rPr lang="fr-FR" sz="2800" dirty="0">
                <a:solidFill>
                  <a:srgbClr val="1C3768"/>
                </a:solidFill>
              </a:rPr>
              <a:t>des enquêtés </a:t>
            </a:r>
            <a:r>
              <a:rPr lang="fr-FR" sz="2800" b="1" dirty="0">
                <a:solidFill>
                  <a:srgbClr val="1C3768"/>
                </a:solidFill>
              </a:rPr>
              <a:t>connaissent les conséquences des MST </a:t>
            </a:r>
            <a:r>
              <a:rPr lang="fr-FR" sz="2800" dirty="0">
                <a:solidFill>
                  <a:srgbClr val="1C3768"/>
                </a:solidFill>
              </a:rPr>
              <a:t>lors de la CAP finale contre </a:t>
            </a:r>
            <a:r>
              <a:rPr lang="fr-FR" sz="2800" b="1" dirty="0">
                <a:solidFill>
                  <a:srgbClr val="FFC000"/>
                </a:solidFill>
              </a:rPr>
              <a:t>58%</a:t>
            </a:r>
            <a:r>
              <a:rPr lang="fr-FR" sz="2800" dirty="0">
                <a:solidFill>
                  <a:srgbClr val="1C3768"/>
                </a:solidFill>
              </a:rPr>
              <a:t> lors de la CAP initiale. Ceux qui les connaissent citent : </a:t>
            </a:r>
            <a:endParaRPr lang="en-US" sz="3600" dirty="0">
              <a:solidFill>
                <a:srgbClr val="1C3768"/>
              </a:solidFill>
            </a:endParaRPr>
          </a:p>
        </p:txBody>
      </p:sp>
      <p:sp>
        <p:nvSpPr>
          <p:cNvPr id="70" name="Rectangle 69"/>
          <p:cNvSpPr/>
          <p:nvPr/>
        </p:nvSpPr>
        <p:spPr>
          <a:xfrm>
            <a:off x="34012835" y="3883743"/>
            <a:ext cx="7369978" cy="948717"/>
          </a:xfrm>
          <a:prstGeom prst="rect">
            <a:avLst/>
          </a:prstGeom>
        </p:spPr>
        <p:txBody>
          <a:bodyPr wrap="square">
            <a:spAutoFit/>
          </a:bodyPr>
          <a:lstStyle/>
          <a:p>
            <a:pPr lvl="0" algn="ctr"/>
            <a:r>
              <a:rPr lang="fr-CD" sz="2800" b="1" dirty="0">
                <a:solidFill>
                  <a:srgbClr val="1C3768"/>
                </a:solidFill>
              </a:rPr>
              <a:t> Moyens de protection contre le VIH connus par les ménages qui en ont déjà entendu parler</a:t>
            </a:r>
            <a:endParaRPr lang="en-US" sz="2800" b="1" dirty="0">
              <a:solidFill>
                <a:srgbClr val="1C3768"/>
              </a:solidFill>
            </a:endParaRPr>
          </a:p>
        </p:txBody>
      </p:sp>
      <p:sp>
        <p:nvSpPr>
          <p:cNvPr id="30" name="Rectangle 29"/>
          <p:cNvSpPr/>
          <p:nvPr/>
        </p:nvSpPr>
        <p:spPr>
          <a:xfrm>
            <a:off x="1420950" y="3791226"/>
            <a:ext cx="10500734" cy="2246769"/>
          </a:xfrm>
          <a:prstGeom prst="rect">
            <a:avLst/>
          </a:prstGeom>
        </p:spPr>
        <p:txBody>
          <a:bodyPr wrap="square">
            <a:spAutoFit/>
          </a:bodyPr>
          <a:lstStyle/>
          <a:p>
            <a:pPr algn="ctr"/>
            <a:r>
              <a:rPr lang="en-US" sz="2800" b="1" dirty="0">
                <a:solidFill>
                  <a:srgbClr val="1C3768"/>
                </a:solidFill>
              </a:rPr>
              <a:t>Les maladies sexuellement transmissibles connues par les ménages</a:t>
            </a:r>
          </a:p>
          <a:p>
            <a:endParaRPr lang="en-US" sz="2800" b="1" dirty="0">
              <a:solidFill>
                <a:srgbClr val="1C3768"/>
              </a:solidFill>
            </a:endParaRPr>
          </a:p>
          <a:p>
            <a:pPr algn="ctr"/>
            <a:r>
              <a:rPr lang="en-US" sz="2800" b="1" dirty="0">
                <a:solidFill>
                  <a:srgbClr val="92D050"/>
                </a:solidFill>
              </a:rPr>
              <a:t>99% </a:t>
            </a:r>
            <a:r>
              <a:rPr lang="en-US" sz="2800" b="1" dirty="0">
                <a:solidFill>
                  <a:srgbClr val="1C3768"/>
                </a:solidFill>
              </a:rPr>
              <a:t>des </a:t>
            </a:r>
            <a:r>
              <a:rPr lang="fr-FR" sz="2800" b="1" dirty="0">
                <a:solidFill>
                  <a:srgbClr val="1C3768"/>
                </a:solidFill>
              </a:rPr>
              <a:t>enquêtés</a:t>
            </a:r>
            <a:r>
              <a:rPr lang="en-US" sz="2800" b="1" dirty="0">
                <a:solidFill>
                  <a:srgbClr val="1C3768"/>
                </a:solidFill>
              </a:rPr>
              <a:t> </a:t>
            </a:r>
            <a:r>
              <a:rPr lang="fr-FR" sz="2800" b="1" dirty="0">
                <a:solidFill>
                  <a:srgbClr val="1C3768"/>
                </a:solidFill>
              </a:rPr>
              <a:t>connaissent les maladies sexuellement transmissibles </a:t>
            </a:r>
            <a:r>
              <a:rPr lang="fr-FR" sz="2800" dirty="0">
                <a:solidFill>
                  <a:srgbClr val="1C3768"/>
                </a:solidFill>
              </a:rPr>
              <a:t>lors de la CAP finale, contre </a:t>
            </a:r>
            <a:r>
              <a:rPr lang="fr-FR" sz="2800" b="1" dirty="0">
                <a:solidFill>
                  <a:srgbClr val="1C3768"/>
                </a:solidFill>
              </a:rPr>
              <a:t>63% </a:t>
            </a:r>
            <a:r>
              <a:rPr lang="fr-FR" sz="2800" dirty="0">
                <a:solidFill>
                  <a:srgbClr val="1C3768"/>
                </a:solidFill>
              </a:rPr>
              <a:t>lors de la CAP initiale. Parmi eux, voici les maladies qu’ils citent : </a:t>
            </a:r>
          </a:p>
        </p:txBody>
      </p:sp>
      <p:sp>
        <p:nvSpPr>
          <p:cNvPr id="29" name="Rectangle 28"/>
          <p:cNvSpPr/>
          <p:nvPr/>
        </p:nvSpPr>
        <p:spPr>
          <a:xfrm>
            <a:off x="23456907" y="3810303"/>
            <a:ext cx="10001738" cy="1815882"/>
          </a:xfrm>
          <a:prstGeom prst="rect">
            <a:avLst/>
          </a:prstGeom>
        </p:spPr>
        <p:txBody>
          <a:bodyPr wrap="square">
            <a:spAutoFit/>
          </a:bodyPr>
          <a:lstStyle/>
          <a:p>
            <a:pPr algn="ctr"/>
            <a:r>
              <a:rPr lang="fr-FR" sz="2800" b="1" dirty="0">
                <a:solidFill>
                  <a:srgbClr val="1C3768"/>
                </a:solidFill>
              </a:rPr>
              <a:t>Modes de transmission du VIH/SIDA connus par les ménages</a:t>
            </a:r>
          </a:p>
          <a:p>
            <a:pPr algn="ctr"/>
            <a:endParaRPr lang="fr-FR" sz="2800" b="1" dirty="0">
              <a:solidFill>
                <a:srgbClr val="1C3768"/>
              </a:solidFill>
            </a:endParaRPr>
          </a:p>
          <a:p>
            <a:pPr algn="ctr"/>
            <a:r>
              <a:rPr lang="fr-FR" sz="2800" b="1" dirty="0">
                <a:solidFill>
                  <a:srgbClr val="92D050"/>
                </a:solidFill>
              </a:rPr>
              <a:t>100% </a:t>
            </a:r>
            <a:r>
              <a:rPr lang="fr-FR" sz="2800" dirty="0">
                <a:solidFill>
                  <a:srgbClr val="1C3768"/>
                </a:solidFill>
              </a:rPr>
              <a:t>des enquêtés ont </a:t>
            </a:r>
            <a:r>
              <a:rPr lang="fr-FR" sz="2800" b="1" dirty="0">
                <a:solidFill>
                  <a:srgbClr val="1C3768"/>
                </a:solidFill>
              </a:rPr>
              <a:t>entendu parler du VIH </a:t>
            </a:r>
            <a:r>
              <a:rPr lang="fr-FR" sz="2800" dirty="0">
                <a:solidFill>
                  <a:srgbClr val="1C3768"/>
                </a:solidFill>
              </a:rPr>
              <a:t>lors de la CAP finale, contre </a:t>
            </a:r>
            <a:r>
              <a:rPr lang="fr-FR" sz="2800" b="1" dirty="0">
                <a:solidFill>
                  <a:srgbClr val="1C3768"/>
                </a:solidFill>
              </a:rPr>
              <a:t>85% </a:t>
            </a:r>
            <a:r>
              <a:rPr lang="fr-FR" sz="2800" dirty="0">
                <a:solidFill>
                  <a:srgbClr val="1C3768"/>
                </a:solidFill>
              </a:rPr>
              <a:t>lors de la CAP initiale. </a:t>
            </a:r>
            <a:endParaRPr lang="en-US" sz="3600" dirty="0">
              <a:solidFill>
                <a:srgbClr val="1C3768"/>
              </a:solidFill>
            </a:endParaRPr>
          </a:p>
        </p:txBody>
      </p:sp>
      <p:pic>
        <p:nvPicPr>
          <p:cNvPr id="42" name="Image 41"/>
          <p:cNvPicPr>
            <a:picLocks noChangeAspect="1"/>
          </p:cNvPicPr>
          <p:nvPr/>
        </p:nvPicPr>
        <p:blipFill rotWithShape="1">
          <a:blip r:embed="rId4" cstate="print">
            <a:extLst>
              <a:ext uri="{28A0092B-C50C-407E-A947-70E740481C1C}">
                <a14:useLocalDpi xmlns:a14="http://schemas.microsoft.com/office/drawing/2010/main" val="0"/>
              </a:ext>
            </a:extLst>
          </a:blip>
          <a:srcRect l="12072" t="13148" r="12326" b="12071"/>
          <a:stretch/>
        </p:blipFill>
        <p:spPr>
          <a:xfrm>
            <a:off x="38747699" y="278008"/>
            <a:ext cx="3389291" cy="2161151"/>
          </a:xfrm>
          <a:prstGeom prst="rect">
            <a:avLst/>
          </a:prstGeom>
        </p:spPr>
      </p:pic>
      <p:graphicFrame>
        <p:nvGraphicFramePr>
          <p:cNvPr id="50" name="Graphique 49">
            <a:extLst>
              <a:ext uri="{FF2B5EF4-FFF2-40B4-BE49-F238E27FC236}">
                <a16:creationId xmlns:a16="http://schemas.microsoft.com/office/drawing/2014/main" id="{8BB206EE-D9A8-41CC-95D9-1522820EBA54}"/>
              </a:ext>
            </a:extLst>
          </p:cNvPr>
          <p:cNvGraphicFramePr>
            <a:graphicFrameLocks/>
          </p:cNvGraphicFramePr>
          <p:nvPr>
            <p:extLst>
              <p:ext uri="{D42A27DB-BD31-4B8C-83A1-F6EECF244321}">
                <p14:modId xmlns:p14="http://schemas.microsoft.com/office/powerpoint/2010/main" val="4265661223"/>
              </p:ext>
            </p:extLst>
          </p:nvPr>
        </p:nvGraphicFramePr>
        <p:xfrm>
          <a:off x="1420950" y="6393428"/>
          <a:ext cx="9500836" cy="80502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3" name="Graphique 52">
            <a:extLst>
              <a:ext uri="{FF2B5EF4-FFF2-40B4-BE49-F238E27FC236}">
                <a16:creationId xmlns:a16="http://schemas.microsoft.com/office/drawing/2014/main" id="{8A721517-00EE-45E3-A266-F684324C7ACE}"/>
              </a:ext>
            </a:extLst>
          </p:cNvPr>
          <p:cNvGraphicFramePr>
            <a:graphicFrameLocks/>
          </p:cNvGraphicFramePr>
          <p:nvPr>
            <p:extLst>
              <p:ext uri="{D42A27DB-BD31-4B8C-83A1-F6EECF244321}">
                <p14:modId xmlns:p14="http://schemas.microsoft.com/office/powerpoint/2010/main" val="1241178414"/>
              </p:ext>
            </p:extLst>
          </p:nvPr>
        </p:nvGraphicFramePr>
        <p:xfrm>
          <a:off x="10972887" y="6056277"/>
          <a:ext cx="11540481" cy="84037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5" name="Graphique 54">
            <a:extLst>
              <a:ext uri="{FF2B5EF4-FFF2-40B4-BE49-F238E27FC236}">
                <a16:creationId xmlns:a16="http://schemas.microsoft.com/office/drawing/2014/main" id="{29EAB3FA-D484-4997-8C71-31CED96E4323}"/>
              </a:ext>
            </a:extLst>
          </p:cNvPr>
          <p:cNvGraphicFramePr>
            <a:graphicFrameLocks/>
          </p:cNvGraphicFramePr>
          <p:nvPr>
            <p:extLst>
              <p:ext uri="{D42A27DB-BD31-4B8C-83A1-F6EECF244321}">
                <p14:modId xmlns:p14="http://schemas.microsoft.com/office/powerpoint/2010/main" val="310646180"/>
              </p:ext>
            </p:extLst>
          </p:nvPr>
        </p:nvGraphicFramePr>
        <p:xfrm>
          <a:off x="22902716" y="5697876"/>
          <a:ext cx="11110119" cy="879609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6" name="Graphique 55">
            <a:extLst>
              <a:ext uri="{FF2B5EF4-FFF2-40B4-BE49-F238E27FC236}">
                <a16:creationId xmlns:a16="http://schemas.microsoft.com/office/drawing/2014/main" id="{5EF6B81A-8B8F-419F-AC26-5F282199ABD0}"/>
              </a:ext>
            </a:extLst>
          </p:cNvPr>
          <p:cNvGraphicFramePr>
            <a:graphicFrameLocks/>
          </p:cNvGraphicFramePr>
          <p:nvPr>
            <p:extLst>
              <p:ext uri="{D42A27DB-BD31-4B8C-83A1-F6EECF244321}">
                <p14:modId xmlns:p14="http://schemas.microsoft.com/office/powerpoint/2010/main" val="3669284729"/>
              </p:ext>
            </p:extLst>
          </p:nvPr>
        </p:nvGraphicFramePr>
        <p:xfrm>
          <a:off x="33930414" y="5272610"/>
          <a:ext cx="8421855" cy="9945001"/>
        </p:xfrm>
        <a:graphic>
          <a:graphicData uri="http://schemas.openxmlformats.org/drawingml/2006/chart">
            <c:chart xmlns:c="http://schemas.openxmlformats.org/drawingml/2006/chart" xmlns:r="http://schemas.openxmlformats.org/officeDocument/2006/relationships" r:id="rId8"/>
          </a:graphicData>
        </a:graphic>
      </p:graphicFrame>
      <p:sp>
        <p:nvSpPr>
          <p:cNvPr id="57" name="Rectangle à coins arrondis 65">
            <a:extLst>
              <a:ext uri="{FF2B5EF4-FFF2-40B4-BE49-F238E27FC236}">
                <a16:creationId xmlns:a16="http://schemas.microsoft.com/office/drawing/2014/main" id="{155CCE99-2F91-440A-940A-876A82AAD1FC}"/>
              </a:ext>
            </a:extLst>
          </p:cNvPr>
          <p:cNvSpPr/>
          <p:nvPr/>
        </p:nvSpPr>
        <p:spPr>
          <a:xfrm>
            <a:off x="17443171" y="17450779"/>
            <a:ext cx="24376619" cy="1254642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fr-FR" sz="2334" dirty="0">
              <a:solidFill>
                <a:schemeClr val="accent1">
                  <a:lumMod val="50000"/>
                </a:schemeClr>
              </a:solidFill>
            </a:endParaRPr>
          </a:p>
        </p:txBody>
      </p:sp>
      <p:sp>
        <p:nvSpPr>
          <p:cNvPr id="59" name="Rectangle 58">
            <a:extLst>
              <a:ext uri="{FF2B5EF4-FFF2-40B4-BE49-F238E27FC236}">
                <a16:creationId xmlns:a16="http://schemas.microsoft.com/office/drawing/2014/main" id="{D8FA1AD0-58A8-4FA0-B55C-737DDC17CDF9}"/>
              </a:ext>
            </a:extLst>
          </p:cNvPr>
          <p:cNvSpPr/>
          <p:nvPr/>
        </p:nvSpPr>
        <p:spPr>
          <a:xfrm>
            <a:off x="2270235" y="17581588"/>
            <a:ext cx="12957370" cy="3970318"/>
          </a:xfrm>
          <a:prstGeom prst="rect">
            <a:avLst/>
          </a:prstGeom>
        </p:spPr>
        <p:txBody>
          <a:bodyPr wrap="square">
            <a:spAutoFit/>
          </a:bodyPr>
          <a:lstStyle/>
          <a:p>
            <a:r>
              <a:rPr lang="fr-CD" sz="3600" b="1" dirty="0">
                <a:solidFill>
                  <a:srgbClr val="1C3768"/>
                </a:solidFill>
                <a:latin typeface="Calibri (Corps)"/>
              </a:rPr>
              <a:t>Risques auxquels sont confrontés les enfants non-accompagnés</a:t>
            </a:r>
          </a:p>
          <a:p>
            <a:endParaRPr lang="fr-CD" sz="3600" b="1" dirty="0">
              <a:solidFill>
                <a:srgbClr val="1C3768"/>
              </a:solidFill>
              <a:latin typeface="Calibri (Corps)"/>
            </a:endParaRPr>
          </a:p>
          <a:p>
            <a:pPr algn="ctr"/>
            <a:r>
              <a:rPr lang="fr-CD" sz="3600" b="1" dirty="0">
                <a:solidFill>
                  <a:srgbClr val="FFC000"/>
                </a:solidFill>
                <a:latin typeface="Calibri (Corps)"/>
              </a:rPr>
              <a:t>47%</a:t>
            </a:r>
            <a:r>
              <a:rPr lang="fr-CD" sz="3600" dirty="0">
                <a:solidFill>
                  <a:srgbClr val="1C3768"/>
                </a:solidFill>
                <a:latin typeface="Calibri (Corps)"/>
              </a:rPr>
              <a:t> des enquêtés ont affirmé qu’il y a des enfants non-accompagnés dans leur communauté (lors des deux CAP).</a:t>
            </a:r>
          </a:p>
          <a:p>
            <a:pPr algn="ctr"/>
            <a:endParaRPr lang="fr-CD" sz="3600" dirty="0">
              <a:solidFill>
                <a:srgbClr val="1C3768"/>
              </a:solidFill>
              <a:latin typeface="Calibri (Corps)"/>
            </a:endParaRPr>
          </a:p>
          <a:p>
            <a:pPr algn="ctr"/>
            <a:r>
              <a:rPr lang="fr-CD" sz="3600" dirty="0">
                <a:solidFill>
                  <a:srgbClr val="1C3768"/>
                </a:solidFill>
                <a:latin typeface="Calibri (Corps)"/>
              </a:rPr>
              <a:t>Selon les enquêtés, voici les risques qu’ils encourent :  </a:t>
            </a:r>
          </a:p>
        </p:txBody>
      </p:sp>
      <p:graphicFrame>
        <p:nvGraphicFramePr>
          <p:cNvPr id="61" name="Graphique 60">
            <a:extLst>
              <a:ext uri="{FF2B5EF4-FFF2-40B4-BE49-F238E27FC236}">
                <a16:creationId xmlns:a16="http://schemas.microsoft.com/office/drawing/2014/main" id="{B06619BC-E403-42E1-899D-2BDA2464E915}"/>
              </a:ext>
            </a:extLst>
          </p:cNvPr>
          <p:cNvGraphicFramePr>
            <a:graphicFrameLocks/>
          </p:cNvGraphicFramePr>
          <p:nvPr>
            <p:extLst>
              <p:ext uri="{D42A27DB-BD31-4B8C-83A1-F6EECF244321}">
                <p14:modId xmlns:p14="http://schemas.microsoft.com/office/powerpoint/2010/main" val="3718281474"/>
              </p:ext>
            </p:extLst>
          </p:nvPr>
        </p:nvGraphicFramePr>
        <p:xfrm>
          <a:off x="741885" y="21169266"/>
          <a:ext cx="17654756" cy="8339565"/>
        </p:xfrm>
        <a:graphic>
          <a:graphicData uri="http://schemas.openxmlformats.org/drawingml/2006/chart">
            <c:chart xmlns:c="http://schemas.openxmlformats.org/drawingml/2006/chart" xmlns:r="http://schemas.openxmlformats.org/officeDocument/2006/relationships" r:id="rId9"/>
          </a:graphicData>
        </a:graphic>
      </p:graphicFrame>
      <p:sp>
        <p:nvSpPr>
          <p:cNvPr id="62" name="Rectangle 61">
            <a:extLst>
              <a:ext uri="{FF2B5EF4-FFF2-40B4-BE49-F238E27FC236}">
                <a16:creationId xmlns:a16="http://schemas.microsoft.com/office/drawing/2014/main" id="{F0493F5C-FA64-4859-941C-8518D07BEC88}"/>
              </a:ext>
            </a:extLst>
          </p:cNvPr>
          <p:cNvSpPr/>
          <p:nvPr/>
        </p:nvSpPr>
        <p:spPr>
          <a:xfrm>
            <a:off x="22902716" y="17581588"/>
            <a:ext cx="12663511" cy="1754326"/>
          </a:xfrm>
          <a:prstGeom prst="rect">
            <a:avLst/>
          </a:prstGeom>
        </p:spPr>
        <p:txBody>
          <a:bodyPr wrap="square">
            <a:spAutoFit/>
          </a:bodyPr>
          <a:lstStyle/>
          <a:p>
            <a:pPr algn="ctr"/>
            <a:r>
              <a:rPr lang="fr-CD" sz="3600" b="1" dirty="0">
                <a:solidFill>
                  <a:srgbClr val="1C3768"/>
                </a:solidFill>
                <a:latin typeface="Calibri (Corps)"/>
              </a:rPr>
              <a:t>Droits des femmes</a:t>
            </a:r>
          </a:p>
          <a:p>
            <a:pPr algn="ctr"/>
            <a:r>
              <a:rPr lang="fr-CD" sz="3600" dirty="0">
                <a:solidFill>
                  <a:srgbClr val="1C3768"/>
                </a:solidFill>
                <a:latin typeface="Calibri (Corps)"/>
              </a:rPr>
              <a:t>Selon les enquêtés, voici les droits dont les femmes et jeunes filles peuvent bénéficier : </a:t>
            </a:r>
          </a:p>
        </p:txBody>
      </p:sp>
      <p:graphicFrame>
        <p:nvGraphicFramePr>
          <p:cNvPr id="63" name="Graphique 62">
            <a:extLst>
              <a:ext uri="{FF2B5EF4-FFF2-40B4-BE49-F238E27FC236}">
                <a16:creationId xmlns:a16="http://schemas.microsoft.com/office/drawing/2014/main" id="{60613F39-F338-4194-B29C-091B929DD0EF}"/>
              </a:ext>
            </a:extLst>
          </p:cNvPr>
          <p:cNvGraphicFramePr>
            <a:graphicFrameLocks/>
          </p:cNvGraphicFramePr>
          <p:nvPr>
            <p:extLst>
              <p:ext uri="{D42A27DB-BD31-4B8C-83A1-F6EECF244321}">
                <p14:modId xmlns:p14="http://schemas.microsoft.com/office/powerpoint/2010/main" val="4249754444"/>
              </p:ext>
            </p:extLst>
          </p:nvPr>
        </p:nvGraphicFramePr>
        <p:xfrm>
          <a:off x="20624800" y="18876996"/>
          <a:ext cx="20370799" cy="1091720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25978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à coins arrondis 31"/>
          <p:cNvSpPr/>
          <p:nvPr/>
        </p:nvSpPr>
        <p:spPr>
          <a:xfrm>
            <a:off x="483809" y="4585289"/>
            <a:ext cx="41769091" cy="2269770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fr-FR" sz="2334" dirty="0">
              <a:solidFill>
                <a:schemeClr val="accent1">
                  <a:lumMod val="50000"/>
                </a:schemeClr>
              </a:solidFill>
            </a:endParaRPr>
          </a:p>
        </p:txBody>
      </p:sp>
      <p:sp>
        <p:nvSpPr>
          <p:cNvPr id="2" name="Zone de texte 26"/>
          <p:cNvSpPr txBox="1"/>
          <p:nvPr/>
        </p:nvSpPr>
        <p:spPr>
          <a:xfrm>
            <a:off x="1" y="-2455"/>
            <a:ext cx="37148333" cy="1982043"/>
          </a:xfrm>
          <a:prstGeom prst="homePlate">
            <a:avLst/>
          </a:prstGeom>
          <a:solidFill>
            <a:srgbClr val="1C3768"/>
          </a:solidFill>
          <a:ln w="6350">
            <a:solidFill>
              <a:prstClr val="black"/>
            </a:solidFill>
          </a:ln>
        </p:spPr>
        <p:txBody>
          <a:bodyPr rot="0" spcFirstLastPara="0" vert="horz" wrap="square" lIns="64676" tIns="32338" rIns="64676" bIns="32338"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400" b="1" i="0" u="none" strike="noStrike" kern="1200" cap="small" spc="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Enquête cap – Connaissances, Attitudes et Pratiques -  Protection</a:t>
            </a:r>
            <a:endParaRPr kumimoji="0" lang="fr-FR" sz="44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191332" marR="0" lvl="0" indent="0" algn="l" defTabSz="457200" rtl="0" eaLnBrk="1" fontAlgn="auto" latinLnBrk="0" hangingPunct="1">
              <a:lnSpc>
                <a:spcPct val="115000"/>
              </a:lnSpc>
              <a:spcBef>
                <a:spcPts val="0"/>
              </a:spcBef>
              <a:spcAft>
                <a:spcPts val="0"/>
              </a:spcAft>
              <a:buClrTx/>
              <a:buSzTx/>
              <a:buFontTx/>
              <a:buNone/>
              <a:tabLst>
                <a:tab pos="700651" algn="ctr"/>
                <a:tab pos="4456772" algn="r"/>
              </a:tabLst>
              <a:defRPr/>
            </a:pPr>
            <a:r>
              <a:rPr kumimoji="0" lang="fr-FR" sz="2400" b="1" i="0" u="none" strike="noStrike" kern="1200" cap="small"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Assistance d’urgence  en eau, hygiène, assainissement et protection auprès des populations vulnérables affectées suite aux inondations </a:t>
            </a:r>
          </a:p>
          <a:p>
            <a:pPr marL="191332" marR="0" lvl="0" indent="0" algn="l" defTabSz="457200" rtl="0" eaLnBrk="1" fontAlgn="auto" latinLnBrk="0" hangingPunct="1">
              <a:lnSpc>
                <a:spcPct val="115000"/>
              </a:lnSpc>
              <a:spcBef>
                <a:spcPts val="0"/>
              </a:spcBef>
              <a:spcAft>
                <a:spcPts val="0"/>
              </a:spcAft>
              <a:buClrTx/>
              <a:buSzTx/>
              <a:buFontTx/>
              <a:buNone/>
              <a:tabLst>
                <a:tab pos="700651" algn="ctr"/>
                <a:tab pos="4456772" algn="r"/>
              </a:tabLst>
              <a:defRPr/>
            </a:pPr>
            <a:r>
              <a:rPr kumimoji="0" lang="fr-FR" sz="2400" b="1" i="0" u="none" strike="noStrike" kern="1200" cap="small"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Sous-Préfectures </a:t>
            </a:r>
            <a:r>
              <a:rPr kumimoji="0" lang="fr-FR" sz="2400" b="1" i="0" u="none" strike="noStrike" kern="1200" cap="small" spc="0" normalizeH="0" baseline="0" noProof="0" dirty="0" err="1">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d’impfondo</a:t>
            </a:r>
            <a:r>
              <a:rPr kumimoji="0" lang="fr-FR" sz="2400" b="1" i="0" u="none" strike="noStrike" kern="1200" cap="small"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  </a:t>
            </a:r>
            <a:r>
              <a:rPr kumimoji="0" lang="fr-FR" sz="2400" b="1" i="0" u="none" strike="noStrike" kern="1200" cap="small" spc="0" normalizeH="0" baseline="0" noProof="0" dirty="0" err="1">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dongou</a:t>
            </a:r>
            <a:r>
              <a:rPr kumimoji="0" lang="fr-FR" sz="2400" b="1" i="0" u="none" strike="noStrike" kern="1200" cap="small"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 </a:t>
            </a:r>
            <a:r>
              <a:rPr kumimoji="0" lang="fr-FR" sz="2400" b="1" i="0" u="none" strike="noStrike" kern="1200" cap="small" spc="0" normalizeH="0" baseline="0" noProof="0" dirty="0" err="1">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liranga</a:t>
            </a:r>
            <a:r>
              <a:rPr kumimoji="0" lang="fr-FR" sz="2400" b="1" i="0" u="none" strike="noStrike" kern="1200" cap="small"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 </a:t>
            </a:r>
            <a:r>
              <a:rPr kumimoji="0" lang="fr-FR" sz="2400" b="1" i="0" u="none" strike="noStrike" kern="1200" cap="small" spc="0" normalizeH="0" baseline="0" noProof="0" dirty="0" err="1">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Loukolela</a:t>
            </a:r>
            <a:r>
              <a:rPr kumimoji="0" lang="fr-FR" sz="2400" b="1" i="0" u="none" strike="noStrike" kern="1200" cap="small"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 et </a:t>
            </a:r>
            <a:r>
              <a:rPr kumimoji="0" lang="fr-FR" sz="2400" b="1" i="0" u="none" strike="noStrike" kern="1200" cap="small" spc="0" normalizeH="0" baseline="0" noProof="0" dirty="0" err="1">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Mossaka</a:t>
            </a:r>
            <a:r>
              <a:rPr kumimoji="0" lang="fr-FR" sz="2400" b="1" i="0" u="none" strike="noStrike" kern="1200" cap="small"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 République du Congo</a:t>
            </a:r>
            <a:endParaRPr kumimoji="0" lang="fr-FR"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191332" marR="0" lvl="0" indent="0" algn="l" defTabSz="457200" rtl="0" eaLnBrk="1" fontAlgn="auto" latinLnBrk="0" hangingPunct="1">
              <a:lnSpc>
                <a:spcPct val="115000"/>
              </a:lnSpc>
              <a:spcBef>
                <a:spcPts val="0"/>
              </a:spcBef>
              <a:spcAft>
                <a:spcPts val="0"/>
              </a:spcAft>
              <a:buClrTx/>
              <a:buSzTx/>
              <a:buFontTx/>
              <a:buNone/>
              <a:tabLst>
                <a:tab pos="700651" algn="ctr"/>
                <a:tab pos="4456772" algn="r"/>
              </a:tabLst>
              <a:defRPr/>
            </a:pPr>
            <a:r>
              <a:rPr kumimoji="0" lang="fr-FR" sz="2400" b="1" i="0" u="none" strike="noStrike" kern="1200" cap="small"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Novembre 2020</a:t>
            </a:r>
            <a:r>
              <a:rPr kumimoji="0" lang="en-US" sz="2400" b="1" i="0" u="none" strike="noStrike" kern="1200" cap="small"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 </a:t>
            </a:r>
            <a:endParaRPr kumimoji="0" lang="fr-FR" sz="24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61698" y="380259"/>
            <a:ext cx="4927719" cy="1253834"/>
          </a:xfrm>
          <a:prstGeom prst="rect">
            <a:avLst/>
          </a:prstGeom>
        </p:spPr>
      </p:pic>
      <p:pic>
        <p:nvPicPr>
          <p:cNvPr id="10" name="Image 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39874371" y="27416065"/>
            <a:ext cx="2865374" cy="2511333"/>
          </a:xfrm>
          <a:prstGeom prst="rect">
            <a:avLst/>
          </a:prstGeom>
        </p:spPr>
      </p:pic>
      <p:sp>
        <p:nvSpPr>
          <p:cNvPr id="30" name="Rectangle 29"/>
          <p:cNvSpPr/>
          <p:nvPr/>
        </p:nvSpPr>
        <p:spPr>
          <a:xfrm>
            <a:off x="13142580" y="3139956"/>
            <a:ext cx="15897685" cy="707886"/>
          </a:xfrm>
          <a:prstGeom prst="rect">
            <a:avLst/>
          </a:prstGeom>
        </p:spPr>
        <p:txBody>
          <a:bodyPr wrap="none">
            <a:spAutoFit/>
          </a:bodyPr>
          <a:lstStyle/>
          <a:p>
            <a:r>
              <a:rPr lang="fr-FR" sz="4000" b="1" dirty="0">
                <a:solidFill>
                  <a:srgbClr val="1C3768"/>
                </a:solidFill>
                <a:latin typeface="Calibri (Corps)"/>
              </a:rPr>
              <a:t>% d’hommes et de femmes d’accord avec les présomptions liées au genre </a:t>
            </a:r>
          </a:p>
        </p:txBody>
      </p:sp>
      <p:pic>
        <p:nvPicPr>
          <p:cNvPr id="41" name="Image 40"/>
          <p:cNvPicPr>
            <a:picLocks noChangeAspect="1"/>
          </p:cNvPicPr>
          <p:nvPr/>
        </p:nvPicPr>
        <p:blipFill rotWithShape="1">
          <a:blip r:embed="rId4" cstate="print">
            <a:extLst>
              <a:ext uri="{28A0092B-C50C-407E-A947-70E740481C1C}">
                <a14:useLocalDpi xmlns:a14="http://schemas.microsoft.com/office/drawing/2010/main" val="0"/>
              </a:ext>
            </a:extLst>
          </a:blip>
          <a:srcRect l="12072" t="13148" r="12326" b="12071"/>
          <a:stretch/>
        </p:blipFill>
        <p:spPr>
          <a:xfrm>
            <a:off x="38209537" y="268626"/>
            <a:ext cx="4043363" cy="1972262"/>
          </a:xfrm>
          <a:prstGeom prst="rect">
            <a:avLst/>
          </a:prstGeom>
        </p:spPr>
      </p:pic>
      <p:graphicFrame>
        <p:nvGraphicFramePr>
          <p:cNvPr id="12" name="Graphique 11">
            <a:extLst>
              <a:ext uri="{FF2B5EF4-FFF2-40B4-BE49-F238E27FC236}">
                <a16:creationId xmlns:a16="http://schemas.microsoft.com/office/drawing/2014/main" id="{7BF3EEBA-8CDC-49E6-A946-C488233DA0A8}"/>
              </a:ext>
            </a:extLst>
          </p:cNvPr>
          <p:cNvGraphicFramePr>
            <a:graphicFrameLocks/>
          </p:cNvGraphicFramePr>
          <p:nvPr>
            <p:extLst>
              <p:ext uri="{D42A27DB-BD31-4B8C-83A1-F6EECF244321}">
                <p14:modId xmlns:p14="http://schemas.microsoft.com/office/powerpoint/2010/main" val="1332350909"/>
              </p:ext>
            </p:extLst>
          </p:nvPr>
        </p:nvGraphicFramePr>
        <p:xfrm>
          <a:off x="1073458" y="12737422"/>
          <a:ext cx="40233600" cy="136798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Graphique 12">
            <a:extLst>
              <a:ext uri="{FF2B5EF4-FFF2-40B4-BE49-F238E27FC236}">
                <a16:creationId xmlns:a16="http://schemas.microsoft.com/office/drawing/2014/main" id="{A1D8D1C9-1277-403F-88FB-DDD3E77F8E8A}"/>
              </a:ext>
            </a:extLst>
          </p:cNvPr>
          <p:cNvGraphicFramePr>
            <a:graphicFrameLocks/>
          </p:cNvGraphicFramePr>
          <p:nvPr>
            <p:extLst>
              <p:ext uri="{D42A27DB-BD31-4B8C-83A1-F6EECF244321}">
                <p14:modId xmlns:p14="http://schemas.microsoft.com/office/powerpoint/2010/main" val="3377334085"/>
              </p:ext>
            </p:extLst>
          </p:nvPr>
        </p:nvGraphicFramePr>
        <p:xfrm>
          <a:off x="1137254" y="5008210"/>
          <a:ext cx="40462200" cy="772921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02700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 de texte 26"/>
          <p:cNvSpPr txBox="1"/>
          <p:nvPr/>
        </p:nvSpPr>
        <p:spPr>
          <a:xfrm>
            <a:off x="1" y="-2455"/>
            <a:ext cx="37148333" cy="1982043"/>
          </a:xfrm>
          <a:prstGeom prst="homePlate">
            <a:avLst/>
          </a:prstGeom>
          <a:solidFill>
            <a:srgbClr val="1C3768"/>
          </a:solidFill>
          <a:ln w="6350">
            <a:solidFill>
              <a:prstClr val="black"/>
            </a:solidFill>
          </a:ln>
        </p:spPr>
        <p:txBody>
          <a:bodyPr rot="0" spcFirstLastPara="0" vert="horz" wrap="square" lIns="64676" tIns="32338" rIns="64676" bIns="32338"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400" b="1" i="0" u="none" strike="noStrike" kern="1200" cap="small" spc="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Enquête cap – Connaissances, Attitudes et Pratiques -  Protection</a:t>
            </a:r>
            <a:endParaRPr kumimoji="0" lang="fr-FR" sz="44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191332" marR="0" lvl="0" indent="0" algn="l" defTabSz="457200" rtl="0" eaLnBrk="1" fontAlgn="auto" latinLnBrk="0" hangingPunct="1">
              <a:lnSpc>
                <a:spcPct val="115000"/>
              </a:lnSpc>
              <a:spcBef>
                <a:spcPts val="0"/>
              </a:spcBef>
              <a:spcAft>
                <a:spcPts val="0"/>
              </a:spcAft>
              <a:buClrTx/>
              <a:buSzTx/>
              <a:buFontTx/>
              <a:buNone/>
              <a:tabLst>
                <a:tab pos="700651" algn="ctr"/>
                <a:tab pos="4456772" algn="r"/>
              </a:tabLst>
              <a:defRPr/>
            </a:pPr>
            <a:r>
              <a:rPr kumimoji="0" lang="fr-FR" sz="2400" b="1" i="0" u="none" strike="noStrike" kern="1200" cap="small"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Assistance d’urgence  en eau, hygiène, assainissement et protection auprès des populations vulnérables affectées suite aux inondations </a:t>
            </a:r>
          </a:p>
          <a:p>
            <a:pPr marL="191332" marR="0" lvl="0" indent="0" algn="l" defTabSz="457200" rtl="0" eaLnBrk="1" fontAlgn="auto" latinLnBrk="0" hangingPunct="1">
              <a:lnSpc>
                <a:spcPct val="115000"/>
              </a:lnSpc>
              <a:spcBef>
                <a:spcPts val="0"/>
              </a:spcBef>
              <a:spcAft>
                <a:spcPts val="0"/>
              </a:spcAft>
              <a:buClrTx/>
              <a:buSzTx/>
              <a:buFontTx/>
              <a:buNone/>
              <a:tabLst>
                <a:tab pos="700651" algn="ctr"/>
                <a:tab pos="4456772" algn="r"/>
              </a:tabLst>
              <a:defRPr/>
            </a:pPr>
            <a:r>
              <a:rPr kumimoji="0" lang="fr-FR" sz="2400" b="1" i="0" u="none" strike="noStrike" kern="1200" cap="small"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Sous-Préfectures </a:t>
            </a:r>
            <a:r>
              <a:rPr kumimoji="0" lang="fr-FR" sz="2400" b="1" i="0" u="none" strike="noStrike" kern="1200" cap="small" spc="0" normalizeH="0" baseline="0" noProof="0" dirty="0" err="1">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d’impfondo</a:t>
            </a:r>
            <a:r>
              <a:rPr kumimoji="0" lang="fr-FR" sz="2400" b="1" i="0" u="none" strike="noStrike" kern="1200" cap="small"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  </a:t>
            </a:r>
            <a:r>
              <a:rPr kumimoji="0" lang="fr-FR" sz="2400" b="1" i="0" u="none" strike="noStrike" kern="1200" cap="small" spc="0" normalizeH="0" baseline="0" noProof="0" dirty="0" err="1">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dongou</a:t>
            </a:r>
            <a:r>
              <a:rPr kumimoji="0" lang="fr-FR" sz="2400" b="1" i="0" u="none" strike="noStrike" kern="1200" cap="small"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 </a:t>
            </a:r>
            <a:r>
              <a:rPr kumimoji="0" lang="fr-FR" sz="2400" b="1" i="0" u="none" strike="noStrike" kern="1200" cap="small" spc="0" normalizeH="0" baseline="0" noProof="0" dirty="0" err="1">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liranga</a:t>
            </a:r>
            <a:r>
              <a:rPr kumimoji="0" lang="fr-FR" sz="2400" b="1" i="0" u="none" strike="noStrike" kern="1200" cap="small"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 </a:t>
            </a:r>
            <a:r>
              <a:rPr kumimoji="0" lang="fr-FR" sz="2400" b="1" i="0" u="none" strike="noStrike" kern="1200" cap="small" spc="0" normalizeH="0" baseline="0" noProof="0" dirty="0" err="1">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Loukolela</a:t>
            </a:r>
            <a:r>
              <a:rPr kumimoji="0" lang="fr-FR" sz="2400" b="1" i="0" u="none" strike="noStrike" kern="1200" cap="small"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 et </a:t>
            </a:r>
            <a:r>
              <a:rPr kumimoji="0" lang="fr-FR" sz="2400" b="1" i="0" u="none" strike="noStrike" kern="1200" cap="small" spc="0" normalizeH="0" baseline="0" noProof="0" dirty="0" err="1">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Mossaka</a:t>
            </a:r>
            <a:r>
              <a:rPr kumimoji="0" lang="fr-FR" sz="2400" b="1" i="0" u="none" strike="noStrike" kern="1200" cap="small"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 République du Congo</a:t>
            </a:r>
            <a:endParaRPr kumimoji="0" lang="fr-FR"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191332" marR="0" lvl="0" indent="0" algn="l" defTabSz="457200" rtl="0" eaLnBrk="1" fontAlgn="auto" latinLnBrk="0" hangingPunct="1">
              <a:lnSpc>
                <a:spcPct val="115000"/>
              </a:lnSpc>
              <a:spcBef>
                <a:spcPts val="0"/>
              </a:spcBef>
              <a:spcAft>
                <a:spcPts val="0"/>
              </a:spcAft>
              <a:buClrTx/>
              <a:buSzTx/>
              <a:buFontTx/>
              <a:buNone/>
              <a:tabLst>
                <a:tab pos="700651" algn="ctr"/>
                <a:tab pos="4456772" algn="r"/>
              </a:tabLst>
              <a:defRPr/>
            </a:pPr>
            <a:r>
              <a:rPr kumimoji="0" lang="fr-FR" sz="2400" b="1" i="0" u="none" strike="noStrike" kern="1200" cap="small"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Novembre 2020</a:t>
            </a:r>
            <a:r>
              <a:rPr kumimoji="0" lang="en-US" sz="2400" b="1" i="0" u="none" strike="noStrike" kern="1200" cap="small"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 </a:t>
            </a:r>
            <a:endParaRPr kumimoji="0" lang="fr-FR" sz="24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61698" y="380259"/>
            <a:ext cx="4927719" cy="1253834"/>
          </a:xfrm>
          <a:prstGeom prst="rect">
            <a:avLst/>
          </a:prstGeom>
        </p:spPr>
      </p:pic>
      <p:graphicFrame>
        <p:nvGraphicFramePr>
          <p:cNvPr id="7" name="Diagramme 6"/>
          <p:cNvGraphicFramePr/>
          <p:nvPr>
            <p:extLst>
              <p:ext uri="{D42A27DB-BD31-4B8C-83A1-F6EECF244321}">
                <p14:modId xmlns:p14="http://schemas.microsoft.com/office/powerpoint/2010/main" val="993076065"/>
              </p:ext>
            </p:extLst>
          </p:nvPr>
        </p:nvGraphicFramePr>
        <p:xfrm>
          <a:off x="684481" y="19976161"/>
          <a:ext cx="38340805" cy="9897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 9"/>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39394448" y="26995441"/>
            <a:ext cx="3345297" cy="2931958"/>
          </a:xfrm>
          <a:prstGeom prst="rect">
            <a:avLst/>
          </a:prstGeom>
        </p:spPr>
      </p:pic>
      <p:sp>
        <p:nvSpPr>
          <p:cNvPr id="31" name="ZoneTexte 8"/>
          <p:cNvSpPr txBox="1"/>
          <p:nvPr/>
        </p:nvSpPr>
        <p:spPr>
          <a:xfrm>
            <a:off x="24424044" y="10172466"/>
            <a:ext cx="12065373" cy="78483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4500" b="1" dirty="0">
                <a:solidFill>
                  <a:srgbClr val="1C3768"/>
                </a:solidFill>
              </a:rPr>
              <a:t>Rappel des indicateurs du projet</a:t>
            </a:r>
            <a:endParaRPr lang="en-US" sz="4500" b="1" dirty="0">
              <a:solidFill>
                <a:srgbClr val="1C3768"/>
              </a:solidFill>
            </a:endParaRPr>
          </a:p>
        </p:txBody>
      </p:sp>
      <p:sp>
        <p:nvSpPr>
          <p:cNvPr id="36" name="ZoneTexte 8"/>
          <p:cNvSpPr txBox="1"/>
          <p:nvPr/>
        </p:nvSpPr>
        <p:spPr>
          <a:xfrm>
            <a:off x="15369194" y="19191331"/>
            <a:ext cx="12065373" cy="78483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4500" b="1" dirty="0">
                <a:solidFill>
                  <a:srgbClr val="1C3768"/>
                </a:solidFill>
              </a:rPr>
              <a:t>Recommandations</a:t>
            </a:r>
            <a:endParaRPr lang="en-US" sz="4500" b="1" dirty="0">
              <a:solidFill>
                <a:srgbClr val="1C3768"/>
              </a:solidFill>
            </a:endParaRPr>
          </a:p>
        </p:txBody>
      </p:sp>
      <p:graphicFrame>
        <p:nvGraphicFramePr>
          <p:cNvPr id="28" name="Tableau 27"/>
          <p:cNvGraphicFramePr>
            <a:graphicFrameLocks noGrp="1"/>
          </p:cNvGraphicFramePr>
          <p:nvPr>
            <p:extLst>
              <p:ext uri="{D42A27DB-BD31-4B8C-83A1-F6EECF244321}">
                <p14:modId xmlns:p14="http://schemas.microsoft.com/office/powerpoint/2010/main" val="3831399973"/>
              </p:ext>
            </p:extLst>
          </p:nvPr>
        </p:nvGraphicFramePr>
        <p:xfrm>
          <a:off x="21540811" y="11742126"/>
          <a:ext cx="17362326" cy="6191429"/>
        </p:xfrm>
        <a:graphic>
          <a:graphicData uri="http://schemas.openxmlformats.org/drawingml/2006/table">
            <a:tbl>
              <a:tblPr firstRow="1" firstCol="1" bandRow="1"/>
              <a:tblGrid>
                <a:gridCol w="11648434">
                  <a:extLst>
                    <a:ext uri="{9D8B030D-6E8A-4147-A177-3AD203B41FA5}">
                      <a16:colId xmlns:a16="http://schemas.microsoft.com/office/drawing/2014/main" val="20000"/>
                    </a:ext>
                  </a:extLst>
                </a:gridCol>
                <a:gridCol w="3051468">
                  <a:extLst>
                    <a:ext uri="{9D8B030D-6E8A-4147-A177-3AD203B41FA5}">
                      <a16:colId xmlns:a16="http://schemas.microsoft.com/office/drawing/2014/main" val="20001"/>
                    </a:ext>
                  </a:extLst>
                </a:gridCol>
                <a:gridCol w="2662424">
                  <a:extLst>
                    <a:ext uri="{9D8B030D-6E8A-4147-A177-3AD203B41FA5}">
                      <a16:colId xmlns:a16="http://schemas.microsoft.com/office/drawing/2014/main" val="20002"/>
                    </a:ext>
                  </a:extLst>
                </a:gridCol>
              </a:tblGrid>
              <a:tr h="2127329">
                <a:tc>
                  <a:txBody>
                    <a:bodyPr/>
                    <a:lstStyle/>
                    <a:p>
                      <a:pPr algn="ctr">
                        <a:lnSpc>
                          <a:spcPct val="107000"/>
                        </a:lnSpc>
                        <a:spcAft>
                          <a:spcPts val="0"/>
                        </a:spcAft>
                      </a:pPr>
                      <a:r>
                        <a:rPr lang="en-US" sz="3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Indicateur</a:t>
                      </a:r>
                      <a:r>
                        <a:rPr lang="en-US" sz="3600" b="1" baseline="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48507" marR="48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C3768"/>
                    </a:solidFill>
                  </a:tcPr>
                </a:tc>
                <a:tc>
                  <a:txBody>
                    <a:bodyPr/>
                    <a:lstStyle/>
                    <a:p>
                      <a:pPr algn="ctr">
                        <a:lnSpc>
                          <a:spcPct val="107000"/>
                        </a:lnSpc>
                        <a:spcAft>
                          <a:spcPts val="0"/>
                        </a:spcAft>
                      </a:pPr>
                      <a:r>
                        <a:rPr lang="en-US" sz="3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Cible fixée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8507" marR="48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C3768"/>
                    </a:solidFill>
                  </a:tcPr>
                </a:tc>
                <a:tc>
                  <a:txBody>
                    <a:bodyPr/>
                    <a:lstStyle/>
                    <a:p>
                      <a:pPr algn="ctr">
                        <a:lnSpc>
                          <a:spcPct val="107000"/>
                        </a:lnSpc>
                        <a:spcAft>
                          <a:spcPts val="0"/>
                        </a:spcAft>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Cible</a:t>
                      </a:r>
                      <a:r>
                        <a:rPr lang="en-US" sz="3200" b="1"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atteinte</a:t>
                      </a:r>
                      <a:endPar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507" marR="48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C3768"/>
                    </a:solidFill>
                  </a:tcPr>
                </a:tc>
                <a:extLst>
                  <a:ext uri="{0D108BD9-81ED-4DB2-BD59-A6C34878D82A}">
                    <a16:rowId xmlns:a16="http://schemas.microsoft.com/office/drawing/2014/main" val="10000"/>
                  </a:ext>
                </a:extLst>
              </a:tr>
              <a:tr h="1820828">
                <a:tc>
                  <a:txBody>
                    <a:bodyPr/>
                    <a:lstStyle/>
                    <a:p>
                      <a:pPr algn="ctr">
                        <a:lnSpc>
                          <a:spcPct val="107000"/>
                        </a:lnSpc>
                        <a:spcAft>
                          <a:spcPts val="0"/>
                        </a:spcAft>
                      </a:pPr>
                      <a:r>
                        <a:rPr lang="fr-FR" sz="2800" b="1" kern="1200" dirty="0">
                          <a:solidFill>
                            <a:srgbClr val="1C3768"/>
                          </a:solidFill>
                          <a:latin typeface="+mn-lt"/>
                          <a:ea typeface="+mn-ea"/>
                          <a:cs typeface="+mn-cs"/>
                        </a:rPr>
                        <a:t>Pourcentage de personnes sensibilisées connaissant au moins 2 formes de violences basées sur le genre à la fin du projet</a:t>
                      </a:r>
                      <a:endParaRPr lang="en-US" sz="2800" b="1" kern="1200" dirty="0">
                        <a:solidFill>
                          <a:srgbClr val="1C3768"/>
                        </a:solidFill>
                        <a:latin typeface="+mn-lt"/>
                        <a:ea typeface="+mn-ea"/>
                        <a:cs typeface="+mn-cs"/>
                      </a:endParaRPr>
                    </a:p>
                  </a:txBody>
                  <a:tcPr marL="48507" marR="485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b="0" dirty="0">
                          <a:effectLst/>
                          <a:latin typeface="Calibri" panose="020F0502020204030204" pitchFamily="34" charset="0"/>
                          <a:ea typeface="Calibri" panose="020F0502020204030204" pitchFamily="34" charset="0"/>
                          <a:cs typeface="Times New Roman" panose="02020603050405020304" pitchFamily="18" charset="0"/>
                        </a:rPr>
                        <a:t>75%</a:t>
                      </a:r>
                    </a:p>
                  </a:txBody>
                  <a:tcPr marL="48507" marR="48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2800" b="0" i="0" u="none" strike="noStrike" dirty="0">
                          <a:solidFill>
                            <a:srgbClr val="92D050"/>
                          </a:solidFill>
                          <a:effectLst/>
                          <a:latin typeface="Calibri" panose="020F0502020204030204" pitchFamily="34" charset="0"/>
                        </a:rPr>
                        <a:t>76%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43272">
                <a:tc>
                  <a:txBody>
                    <a:bodyPr/>
                    <a:lstStyle/>
                    <a:p>
                      <a:pPr marL="0" algn="ctr" defTabSz="4036710" rtl="0" eaLnBrk="1" latinLnBrk="0" hangingPunct="1">
                        <a:lnSpc>
                          <a:spcPct val="107000"/>
                        </a:lnSpc>
                        <a:spcAft>
                          <a:spcPts val="0"/>
                        </a:spcAft>
                      </a:pPr>
                      <a:r>
                        <a:rPr lang="fr-FR" sz="2800" b="1" kern="1200" dirty="0">
                          <a:solidFill>
                            <a:srgbClr val="1C3768"/>
                          </a:solidFill>
                          <a:latin typeface="+mn-lt"/>
                          <a:ea typeface="+mn-ea"/>
                          <a:cs typeface="+mn-cs"/>
                        </a:rPr>
                        <a:t>Pourcentage de personnes sensibilisées connaissant au moins 2 principes de réduction de risque de catastrophe pour les abris </a:t>
                      </a:r>
                      <a:endParaRPr lang="en-US" sz="2800" b="1" kern="1200" dirty="0">
                        <a:solidFill>
                          <a:srgbClr val="1C3768"/>
                        </a:solidFill>
                        <a:latin typeface="+mn-lt"/>
                        <a:ea typeface="+mn-ea"/>
                        <a:cs typeface="+mn-cs"/>
                      </a:endParaRPr>
                    </a:p>
                  </a:txBody>
                  <a:tcPr marL="48507" marR="485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b="0" dirty="0">
                          <a:effectLst/>
                          <a:latin typeface="Calibri" panose="020F0502020204030204" pitchFamily="34" charset="0"/>
                          <a:ea typeface="Calibri" panose="020F0502020204030204" pitchFamily="34" charset="0"/>
                          <a:cs typeface="Times New Roman" panose="02020603050405020304" pitchFamily="18" charset="0"/>
                        </a:rPr>
                        <a:t>75%</a:t>
                      </a:r>
                    </a:p>
                  </a:txBody>
                  <a:tcPr marL="48507" marR="48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2800" b="0" i="0" u="none" strike="noStrike" dirty="0">
                          <a:solidFill>
                            <a:srgbClr val="92D050"/>
                          </a:solidFill>
                          <a:effectLst/>
                          <a:latin typeface="Calibri" panose="020F0502020204030204" pitchFamily="34" charset="0"/>
                        </a:rPr>
                        <a:t>77%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41" name="Image 40"/>
          <p:cNvPicPr>
            <a:picLocks noChangeAspect="1"/>
          </p:cNvPicPr>
          <p:nvPr/>
        </p:nvPicPr>
        <p:blipFill rotWithShape="1">
          <a:blip r:embed="rId9" cstate="print">
            <a:extLst>
              <a:ext uri="{28A0092B-C50C-407E-A947-70E740481C1C}">
                <a14:useLocalDpi xmlns:a14="http://schemas.microsoft.com/office/drawing/2010/main" val="0"/>
              </a:ext>
            </a:extLst>
          </a:blip>
          <a:srcRect l="12072" t="13148" r="12326" b="12071"/>
          <a:stretch/>
        </p:blipFill>
        <p:spPr>
          <a:xfrm>
            <a:off x="38623933" y="230979"/>
            <a:ext cx="2455281" cy="1982044"/>
          </a:xfrm>
          <a:prstGeom prst="rect">
            <a:avLst/>
          </a:prstGeom>
        </p:spPr>
      </p:pic>
      <p:sp>
        <p:nvSpPr>
          <p:cNvPr id="15" name="Rectangle : coins arrondis 14">
            <a:extLst>
              <a:ext uri="{FF2B5EF4-FFF2-40B4-BE49-F238E27FC236}">
                <a16:creationId xmlns:a16="http://schemas.microsoft.com/office/drawing/2014/main" id="{73BC04E6-9469-4676-A6CE-DD1485EAB0E4}"/>
              </a:ext>
            </a:extLst>
          </p:cNvPr>
          <p:cNvSpPr/>
          <p:nvPr/>
        </p:nvSpPr>
        <p:spPr>
          <a:xfrm>
            <a:off x="1098098" y="3284190"/>
            <a:ext cx="39968998" cy="4580991"/>
          </a:xfrm>
          <a:prstGeom prst="round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000" dirty="0">
              <a:solidFill>
                <a:srgbClr val="1C3768"/>
              </a:solidFill>
            </a:endParaRPr>
          </a:p>
          <a:p>
            <a:pPr algn="ctr"/>
            <a:endParaRPr lang="fr-FR" sz="4000" dirty="0">
              <a:solidFill>
                <a:srgbClr val="1C3768"/>
              </a:solidFill>
            </a:endParaRPr>
          </a:p>
          <a:p>
            <a:pPr algn="ctr"/>
            <a:r>
              <a:rPr lang="fr-FR" sz="4000" dirty="0">
                <a:solidFill>
                  <a:srgbClr val="1C3768"/>
                </a:solidFill>
              </a:rPr>
              <a:t>Lors de la CAP initiale, seuls </a:t>
            </a:r>
            <a:r>
              <a:rPr lang="fr-FR" sz="4000" b="1" dirty="0">
                <a:solidFill>
                  <a:srgbClr val="FF0000"/>
                </a:solidFill>
              </a:rPr>
              <a:t>16%</a:t>
            </a:r>
            <a:r>
              <a:rPr lang="fr-FR" sz="4000" dirty="0">
                <a:solidFill>
                  <a:srgbClr val="FF0000"/>
                </a:solidFill>
              </a:rPr>
              <a:t> </a:t>
            </a:r>
            <a:r>
              <a:rPr lang="fr-FR" sz="4000" dirty="0">
                <a:solidFill>
                  <a:srgbClr val="1C3768"/>
                </a:solidFill>
              </a:rPr>
              <a:t>des enquêtés connaissent les principes de réduction des risques d’inondation contre </a:t>
            </a:r>
            <a:r>
              <a:rPr lang="fr-FR" sz="4000" b="1" dirty="0">
                <a:solidFill>
                  <a:srgbClr val="92D050"/>
                </a:solidFill>
              </a:rPr>
              <a:t>78%</a:t>
            </a:r>
            <a:r>
              <a:rPr lang="fr-FR" sz="4000" dirty="0">
                <a:solidFill>
                  <a:srgbClr val="1C3768"/>
                </a:solidFill>
              </a:rPr>
              <a:t> lors de la CAP finale. </a:t>
            </a:r>
          </a:p>
          <a:p>
            <a:pPr algn="ctr"/>
            <a:endParaRPr lang="fr-FR" sz="4000" dirty="0">
              <a:solidFill>
                <a:srgbClr val="1C3768"/>
              </a:solidFill>
            </a:endParaRPr>
          </a:p>
          <a:p>
            <a:pPr algn="ctr"/>
            <a:r>
              <a:rPr lang="fr-FR" sz="4000" dirty="0">
                <a:solidFill>
                  <a:srgbClr val="1C3768"/>
                </a:solidFill>
              </a:rPr>
              <a:t>Lors de la CAP finale, </a:t>
            </a:r>
            <a:r>
              <a:rPr lang="fr-FR" sz="4000" b="1" dirty="0">
                <a:solidFill>
                  <a:srgbClr val="92D050"/>
                </a:solidFill>
              </a:rPr>
              <a:t>76%</a:t>
            </a:r>
            <a:r>
              <a:rPr lang="fr-FR" sz="4000" dirty="0">
                <a:solidFill>
                  <a:srgbClr val="1C3768"/>
                </a:solidFill>
              </a:rPr>
              <a:t> des enquêtés peuvent nommer au moins deux principes. Parmi eux, </a:t>
            </a:r>
            <a:r>
              <a:rPr lang="fr-FR" sz="4000" b="1" dirty="0">
                <a:solidFill>
                  <a:srgbClr val="92D050"/>
                </a:solidFill>
              </a:rPr>
              <a:t>100%</a:t>
            </a:r>
            <a:r>
              <a:rPr lang="fr-FR" sz="4000" dirty="0">
                <a:solidFill>
                  <a:srgbClr val="1C3768"/>
                </a:solidFill>
              </a:rPr>
              <a:t> nomment le principe </a:t>
            </a:r>
            <a:r>
              <a:rPr lang="fr-FR" sz="4000" b="1" dirty="0">
                <a:solidFill>
                  <a:srgbClr val="1C3768"/>
                </a:solidFill>
              </a:rPr>
              <a:t>« Protéger les écosystèmes marécageux le long du fleuve »</a:t>
            </a:r>
            <a:r>
              <a:rPr lang="fr-FR" sz="4000" dirty="0">
                <a:solidFill>
                  <a:srgbClr val="1C3768"/>
                </a:solidFill>
              </a:rPr>
              <a:t> et </a:t>
            </a:r>
            <a:r>
              <a:rPr lang="fr-FR" sz="4000" b="1" dirty="0">
                <a:solidFill>
                  <a:srgbClr val="92D050"/>
                </a:solidFill>
              </a:rPr>
              <a:t>99%</a:t>
            </a:r>
            <a:r>
              <a:rPr lang="fr-FR" sz="4000" dirty="0">
                <a:solidFill>
                  <a:srgbClr val="1C3768"/>
                </a:solidFill>
              </a:rPr>
              <a:t> le principe </a:t>
            </a:r>
            <a:r>
              <a:rPr lang="fr-FR" sz="4000" b="1" dirty="0">
                <a:solidFill>
                  <a:srgbClr val="1C3768"/>
                </a:solidFill>
              </a:rPr>
              <a:t>« Construire les bâtiments loin du fleuve »</a:t>
            </a:r>
          </a:p>
          <a:p>
            <a:pPr algn="ctr"/>
            <a:r>
              <a:rPr lang="fr-FR" sz="4000" dirty="0">
                <a:solidFill>
                  <a:srgbClr val="1C3768"/>
                </a:solidFill>
              </a:rPr>
              <a:t> </a:t>
            </a:r>
            <a:endParaRPr lang="fr-CD" sz="4000" dirty="0">
              <a:solidFill>
                <a:srgbClr val="1C3768"/>
              </a:solidFill>
            </a:endParaRPr>
          </a:p>
        </p:txBody>
      </p:sp>
      <p:sp>
        <p:nvSpPr>
          <p:cNvPr id="17" name="Rectangle 16">
            <a:extLst>
              <a:ext uri="{FF2B5EF4-FFF2-40B4-BE49-F238E27FC236}">
                <a16:creationId xmlns:a16="http://schemas.microsoft.com/office/drawing/2014/main" id="{B4AB71A7-C2F4-4AD7-B33A-95CF773EF5C2}"/>
              </a:ext>
            </a:extLst>
          </p:cNvPr>
          <p:cNvSpPr/>
          <p:nvPr/>
        </p:nvSpPr>
        <p:spPr>
          <a:xfrm>
            <a:off x="16023867" y="3575381"/>
            <a:ext cx="9965100" cy="646331"/>
          </a:xfrm>
          <a:prstGeom prst="rect">
            <a:avLst/>
          </a:prstGeom>
        </p:spPr>
        <p:txBody>
          <a:bodyPr wrap="none">
            <a:spAutoFit/>
          </a:bodyPr>
          <a:lstStyle/>
          <a:p>
            <a:r>
              <a:rPr lang="fr-CD" sz="3600" b="1" dirty="0">
                <a:solidFill>
                  <a:srgbClr val="1C3768"/>
                </a:solidFill>
                <a:latin typeface="Calibri (Corps)"/>
              </a:rPr>
              <a:t>Connaissances sur les risques liés aux inondations</a:t>
            </a:r>
          </a:p>
        </p:txBody>
      </p:sp>
      <p:cxnSp>
        <p:nvCxnSpPr>
          <p:cNvPr id="6" name="Connecteur droit 5">
            <a:extLst>
              <a:ext uri="{FF2B5EF4-FFF2-40B4-BE49-F238E27FC236}">
                <a16:creationId xmlns:a16="http://schemas.microsoft.com/office/drawing/2014/main" id="{D55A98EA-FAE0-4684-A6B2-85BE19E24FDC}"/>
              </a:ext>
            </a:extLst>
          </p:cNvPr>
          <p:cNvCxnSpPr>
            <a:cxnSpLocks/>
          </p:cNvCxnSpPr>
          <p:nvPr/>
        </p:nvCxnSpPr>
        <p:spPr>
          <a:xfrm>
            <a:off x="11233767" y="9122267"/>
            <a:ext cx="19545300" cy="14037"/>
          </a:xfrm>
          <a:prstGeom prst="line">
            <a:avLst/>
          </a:prstGeom>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8" name="Rectangle : coins arrondis 17">
            <a:extLst>
              <a:ext uri="{FF2B5EF4-FFF2-40B4-BE49-F238E27FC236}">
                <a16:creationId xmlns:a16="http://schemas.microsoft.com/office/drawing/2014/main" id="{DB719877-46E5-480A-BFCE-92FA32B216C0}"/>
              </a:ext>
            </a:extLst>
          </p:cNvPr>
          <p:cNvSpPr/>
          <p:nvPr/>
        </p:nvSpPr>
        <p:spPr>
          <a:xfrm>
            <a:off x="1874735" y="11728779"/>
            <a:ext cx="16772494" cy="6191429"/>
          </a:xfrm>
          <a:prstGeom prst="round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a:solidFill>
                  <a:srgbClr val="1C3768"/>
                </a:solidFill>
              </a:rPr>
              <a:t> Dans la région d’intervention, il est difficile d’avoir une équipe qualifiée dans le domaine de la protection ce qui peut expliquer que quelques messages n’aient pas été correctement compris par les enquêtés (e.g. délai pour une victime de viol pour se rendre dans un centre de santé). </a:t>
            </a:r>
          </a:p>
          <a:p>
            <a:pPr algn="ctr"/>
            <a:endParaRPr lang="fr-FR" sz="4000" dirty="0">
              <a:solidFill>
                <a:srgbClr val="1C3768"/>
              </a:solidFill>
            </a:endParaRPr>
          </a:p>
          <a:p>
            <a:pPr algn="ctr"/>
            <a:r>
              <a:rPr lang="fr-FR" sz="4000" dirty="0">
                <a:solidFill>
                  <a:srgbClr val="1C3768"/>
                </a:solidFill>
              </a:rPr>
              <a:t>L’équipe mobile de sensibilisation a dû faire face à de nombreuses contraintes logistiques afin de rejoindre certains villages près du fleuve (i.e. location de pirogue) mais tous les villages ciblés ont pu être atteints. </a:t>
            </a:r>
            <a:endParaRPr lang="fr-CD" sz="4000" dirty="0">
              <a:solidFill>
                <a:srgbClr val="1C3768"/>
              </a:solidFill>
            </a:endParaRPr>
          </a:p>
        </p:txBody>
      </p:sp>
      <p:sp>
        <p:nvSpPr>
          <p:cNvPr id="19" name="ZoneTexte 8">
            <a:extLst>
              <a:ext uri="{FF2B5EF4-FFF2-40B4-BE49-F238E27FC236}">
                <a16:creationId xmlns:a16="http://schemas.microsoft.com/office/drawing/2014/main" id="{653A12CF-F843-4AC6-B675-619869831702}"/>
              </a:ext>
            </a:extLst>
          </p:cNvPr>
          <p:cNvSpPr txBox="1"/>
          <p:nvPr/>
        </p:nvSpPr>
        <p:spPr>
          <a:xfrm>
            <a:off x="3958494" y="10551534"/>
            <a:ext cx="12065373" cy="78483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4500" b="1" dirty="0">
                <a:solidFill>
                  <a:srgbClr val="1C3768"/>
                </a:solidFill>
              </a:rPr>
              <a:t>Points d’attention</a:t>
            </a:r>
            <a:endParaRPr lang="en-US" sz="4500" b="1" dirty="0">
              <a:solidFill>
                <a:srgbClr val="1C3768"/>
              </a:solidFill>
            </a:endParaRPr>
          </a:p>
        </p:txBody>
      </p:sp>
    </p:spTree>
    <p:extLst>
      <p:ext uri="{BB962C8B-B14F-4D97-AF65-F5344CB8AC3E}">
        <p14:creationId xmlns:p14="http://schemas.microsoft.com/office/powerpoint/2010/main" val="362901737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23225</TotalTime>
  <Words>1558</Words>
  <Application>Microsoft Office PowerPoint</Application>
  <PresentationFormat>Personnalisé</PresentationFormat>
  <Paragraphs>98</Paragraphs>
  <Slides>5</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vt:i4>
      </vt:variant>
    </vt:vector>
  </HeadingPairs>
  <TitlesOfParts>
    <vt:vector size="11" baseType="lpstr">
      <vt:lpstr>arial</vt:lpstr>
      <vt:lpstr>arial</vt:lpstr>
      <vt:lpstr>Calibri</vt:lpstr>
      <vt:lpstr>Calibri (Corps)</vt:lpstr>
      <vt:lpstr>Calibri Light</vt:lpstr>
      <vt:lpstr>Thème Office</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Haby Sy Savané;clara.bikoumou@acted.org</dc:creator>
  <cp:lastModifiedBy>Lauren GEORGE</cp:lastModifiedBy>
  <cp:revision>662</cp:revision>
  <dcterms:created xsi:type="dcterms:W3CDTF">2019-01-24T10:07:51Z</dcterms:created>
  <dcterms:modified xsi:type="dcterms:W3CDTF">2022-02-01T16:48:49Z</dcterms:modified>
</cp:coreProperties>
</file>