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4_102DA0B9.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8" r:id="rId5"/>
    <p:sldId id="260"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58F349-0895-6555-93F9-32DB51BF28F9}" name="Perrine SALLE" initials="PS" userId="S::perrine.salle@acted.org::18818a06-cec0-43bb-9ffc-a1224787c78b" providerId="AD"/>
  <p188:author id="{58B14E57-FD29-1928-2663-74B931D84355}" name="Lauren GEORGE" initials="LG" userId="S::lauren.george@acted.org::a9905155-bf1a-4573-bdb9-e0d2aa41c844" providerId="AD"/>
  <p188:author id="{C5005F9B-0992-BED4-8132-4A01F8787695}" name="Bethany GRAY" initials="BG" userId="S::bethany.gray@acted.org::69519acf-b532-4777-8cc5-df6be4e10fbd" providerId="AD"/>
  <p188:author id="{5439EABB-D907-42F3-D889-CE62082EEEE2}" name="Manon FONSEGRIVE-BOURBOUSSON" initials="MFB" userId="S::manon.bourbousson@acted.org::70673c3b-7df3-4990-b96b-aa6a882095de" providerId="AD"/>
  <p188:author id="{607360E3-BEAC-2023-6B2C-0D50B31B4883}" name="Marie DARGENTRE" initials="MD" userId="S::marie.dargentre@acted.org::f89cbe3e-a6ec-4eff-a239-34e36a67e1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464"/>
    <a:srgbClr val="45B46E"/>
    <a:srgbClr val="DCDCDC"/>
    <a:srgbClr val="545454"/>
    <a:srgbClr val="46B04C"/>
    <a:srgbClr val="233A69"/>
    <a:srgbClr val="94C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321C75-A6DA-4316-B265-E0217FE3D7E5}" v="18" dt="2023-06-12T09:18:32.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00" autoAdjust="0"/>
  </p:normalViewPr>
  <p:slideViewPr>
    <p:cSldViewPr snapToGrid="0">
      <p:cViewPr varScale="1">
        <p:scale>
          <a:sx n="40" d="100"/>
          <a:sy n="40" d="100"/>
        </p:scale>
        <p:origin x="22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omments/modernComment_104_102DA0B9.xml><?xml version="1.0" encoding="utf-8"?>
<p188:cmLst xmlns:a="http://schemas.openxmlformats.org/drawingml/2006/main" xmlns:r="http://schemas.openxmlformats.org/officeDocument/2006/relationships" xmlns:p188="http://schemas.microsoft.com/office/powerpoint/2018/8/main">
  <p188:cm id="{509842FB-AF1A-43D2-9010-A56E96B3784A}" authorId="{58B14E57-FD29-1928-2663-74B931D84355}" status="resolved" created="2023-04-20T15:57:46.314" complete="100000">
    <pc:sldMkLst xmlns:pc="http://schemas.microsoft.com/office/powerpoint/2013/main/command">
      <pc:docMk/>
      <pc:sldMk cId="271425721" sldId="260"/>
    </pc:sldMkLst>
    <p188:txBody>
      <a:bodyPr/>
      <a:lstStyle/>
      <a:p>
        <a:r>
          <a:rPr lang="fr-FR"/>
          <a:t>You can have sections featured: 
- per clusters/sectors
- per the Nexus approach - Emergency / Early Recovery / Development
- per the ZERO pillars: Zero Carbon / Zero Poverty / Zero Exclusion
- Per zone of intervention
Choose what is most relevant to showcase your mission's value added. </a:t>
        </a:r>
      </a:p>
    </p188:txBody>
  </p188:cm>
  <p188:cm id="{3FCBDF21-708E-4781-8477-F0FF4F011EE1}" authorId="{58B14E57-FD29-1928-2663-74B931D84355}" status="resolved" created="2023-04-20T16:12:01.265" complete="100000">
    <pc:sldMkLst xmlns:pc="http://schemas.microsoft.com/office/powerpoint/2013/main/command">
      <pc:docMk/>
      <pc:sldMk cId="271425721" sldId="260"/>
    </pc:sldMkLst>
    <p188:txBody>
      <a:bodyPr/>
      <a:lstStyle/>
      <a:p>
        <a:r>
          <a:rPr lang="fr-FR"/>
          <a:t>Customize your section's name according to the chosen breakdown (per 3ZERO, per the Nexus, per cluster…). 
Write then a paragraph explaining the programmes and projects carried out within the chosen pillar of the breakdown. </a:t>
        </a:r>
      </a:p>
    </p188:txBody>
  </p188:cm>
  <p188:cm id="{3C9CD1A8-A71F-4AF6-927B-D04FB8C2E47E}" authorId="{607360E3-BEAC-2023-6B2C-0D50B31B4883}" status="resolved" created="2023-06-09T14:18:49.547" complete="100000">
    <ac:txMkLst xmlns:ac="http://schemas.microsoft.com/office/drawing/2013/main/command">
      <pc:docMk xmlns:pc="http://schemas.microsoft.com/office/powerpoint/2013/main/command"/>
      <pc:sldMk xmlns:pc="http://schemas.microsoft.com/office/powerpoint/2013/main/command" cId="271425721" sldId="260"/>
      <ac:spMk id="19" creationId="{4819D558-1564-B600-F13C-D68074CB5B3B}"/>
      <ac:txMk cp="88" len="44">
        <ac:context len="880" hash="3482619940"/>
      </ac:txMk>
    </ac:txMkLst>
    <p188:txBody>
      <a:bodyPr/>
      <a:lstStyle/>
      <a:p>
        <a:r>
          <a:rPr lang="fr-FR"/>
          <a:t>Can you give examples ?</a:t>
        </a:r>
      </a:p>
    </p188:txBody>
  </p188:cm>
  <p188:cm id="{80975B8B-C8F4-4E42-B204-3738FDF25E87}" authorId="{607360E3-BEAC-2023-6B2C-0D50B31B4883}" status="resolved" created="2023-06-09T14:20:01.445" complete="100000">
    <ac:txMkLst xmlns:ac="http://schemas.microsoft.com/office/drawing/2013/main/command">
      <pc:docMk xmlns:pc="http://schemas.microsoft.com/office/powerpoint/2013/main/command"/>
      <pc:sldMk xmlns:pc="http://schemas.microsoft.com/office/powerpoint/2013/main/command" cId="271425721" sldId="260"/>
      <ac:spMk id="58" creationId="{C06B9DC3-2E20-2937-5BA4-92A9B3BE5BE7}"/>
      <ac:txMk cp="0" len="781">
        <ac:context len="782" hash="899477340"/>
      </ac:txMk>
    </ac:txMkLst>
    <p188:pos x="3679497" y="256141"/>
    <p188:txBody>
      <a:bodyPr/>
      <a:lstStyle/>
      <a:p>
        <a:r>
          <a:rPr lang="fr-FR"/>
          <a:t>Can you provide some numbers; how many people are benefitting from it? How many people are we targeting in 2023?</a:t>
        </a:r>
      </a:p>
    </p188:txBody>
  </p188:cm>
  <p188:cm id="{3980FE00-95DE-40B3-B4C9-64247340C527}" authorId="{607360E3-BEAC-2023-6B2C-0D50B31B4883}" status="resolved" created="2023-06-09T14:20:45.398" complete="100000">
    <ac:txMkLst xmlns:ac="http://schemas.microsoft.com/office/drawing/2013/main/command">
      <pc:docMk xmlns:pc="http://schemas.microsoft.com/office/powerpoint/2013/main/command"/>
      <pc:sldMk xmlns:pc="http://schemas.microsoft.com/office/powerpoint/2013/main/command" cId="271425721" sldId="260"/>
      <ac:spMk id="38" creationId="{2EC1CD2F-AF30-C0B6-A711-8A23F3F1EDA9}"/>
      <ac:txMk cp="527" len="21">
        <ac:context len="770" hash="2394516571"/>
      </ac:txMk>
    </ac:txMkLst>
    <p188:pos x="3650216" y="969543"/>
    <p188:replyLst/>
    <p188:txBody>
      <a:bodyPr/>
      <a:lstStyle/>
      <a:p>
        <a:r>
          <a:rPr lang="fr-FR"/>
          <a:t>Maybe a little theoretical for someone how does not know the context well , suggest to add more numbers /achievements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9608A53D-0F49-4E64-8A36-604E1B42F7BF}" type="datetimeFigureOut">
              <a:rPr lang="fr-FR" smtClean="0"/>
              <a:t>21/06/2023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764DE4-6D0F-4648-A05B-D6D0471C8B7A}" type="slidenum">
              <a:rPr lang="fr-FR" smtClean="0"/>
              <a:t>‹N°›</a:t>
            </a:fld>
            <a:endParaRPr lang="fr-FR"/>
          </a:p>
        </p:txBody>
      </p:sp>
    </p:spTree>
    <p:extLst>
      <p:ext uri="{BB962C8B-B14F-4D97-AF65-F5344CB8AC3E}">
        <p14:creationId xmlns:p14="http://schemas.microsoft.com/office/powerpoint/2010/main" val="746913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608A53D-0F49-4E64-8A36-604E1B42F7BF}" type="datetimeFigureOut">
              <a:rPr lang="fr-FR" smtClean="0"/>
              <a:t>21/06/2023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764DE4-6D0F-4648-A05B-D6D0471C8B7A}" type="slidenum">
              <a:rPr lang="fr-FR" smtClean="0"/>
              <a:t>‹N°›</a:t>
            </a:fld>
            <a:endParaRPr lang="fr-FR"/>
          </a:p>
        </p:txBody>
      </p:sp>
    </p:spTree>
    <p:extLst>
      <p:ext uri="{BB962C8B-B14F-4D97-AF65-F5344CB8AC3E}">
        <p14:creationId xmlns:p14="http://schemas.microsoft.com/office/powerpoint/2010/main" val="315871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608A53D-0F49-4E64-8A36-604E1B42F7BF}" type="datetimeFigureOut">
              <a:rPr lang="fr-FR" smtClean="0"/>
              <a:t>21/06/2023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764DE4-6D0F-4648-A05B-D6D0471C8B7A}" type="slidenum">
              <a:rPr lang="fr-FR" smtClean="0"/>
              <a:t>‹N°›</a:t>
            </a:fld>
            <a:endParaRPr lang="fr-FR"/>
          </a:p>
        </p:txBody>
      </p:sp>
    </p:spTree>
    <p:extLst>
      <p:ext uri="{BB962C8B-B14F-4D97-AF65-F5344CB8AC3E}">
        <p14:creationId xmlns:p14="http://schemas.microsoft.com/office/powerpoint/2010/main" val="131633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608A53D-0F49-4E64-8A36-604E1B42F7BF}" type="datetimeFigureOut">
              <a:rPr lang="fr-FR" smtClean="0"/>
              <a:t>21/06/2023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764DE4-6D0F-4648-A05B-D6D0471C8B7A}" type="slidenum">
              <a:rPr lang="fr-FR" smtClean="0"/>
              <a:t>‹N°›</a:t>
            </a:fld>
            <a:endParaRPr lang="fr-FR"/>
          </a:p>
        </p:txBody>
      </p:sp>
    </p:spTree>
    <p:extLst>
      <p:ext uri="{BB962C8B-B14F-4D97-AF65-F5344CB8AC3E}">
        <p14:creationId xmlns:p14="http://schemas.microsoft.com/office/powerpoint/2010/main" val="120713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608A53D-0F49-4E64-8A36-604E1B42F7BF}" type="datetimeFigureOut">
              <a:rPr lang="fr-FR" smtClean="0"/>
              <a:t>21/06/2023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764DE4-6D0F-4648-A05B-D6D0471C8B7A}" type="slidenum">
              <a:rPr lang="fr-FR" smtClean="0"/>
              <a:t>‹N°›</a:t>
            </a:fld>
            <a:endParaRPr lang="fr-FR"/>
          </a:p>
        </p:txBody>
      </p:sp>
    </p:spTree>
    <p:extLst>
      <p:ext uri="{BB962C8B-B14F-4D97-AF65-F5344CB8AC3E}">
        <p14:creationId xmlns:p14="http://schemas.microsoft.com/office/powerpoint/2010/main" val="139614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9608A53D-0F49-4E64-8A36-604E1B42F7BF}" type="datetimeFigureOut">
              <a:rPr lang="fr-FR" smtClean="0"/>
              <a:t>21/06/2023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764DE4-6D0F-4648-A05B-D6D0471C8B7A}" type="slidenum">
              <a:rPr lang="fr-FR" smtClean="0"/>
              <a:t>‹N°›</a:t>
            </a:fld>
            <a:endParaRPr lang="fr-FR"/>
          </a:p>
        </p:txBody>
      </p:sp>
    </p:spTree>
    <p:extLst>
      <p:ext uri="{BB962C8B-B14F-4D97-AF65-F5344CB8AC3E}">
        <p14:creationId xmlns:p14="http://schemas.microsoft.com/office/powerpoint/2010/main" val="173682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9608A53D-0F49-4E64-8A36-604E1B42F7BF}" type="datetimeFigureOut">
              <a:rPr lang="fr-FR" smtClean="0"/>
              <a:t>21/06/2023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6764DE4-6D0F-4648-A05B-D6D0471C8B7A}" type="slidenum">
              <a:rPr lang="fr-FR" smtClean="0"/>
              <a:t>‹N°›</a:t>
            </a:fld>
            <a:endParaRPr lang="fr-FR"/>
          </a:p>
        </p:txBody>
      </p:sp>
    </p:spTree>
    <p:extLst>
      <p:ext uri="{BB962C8B-B14F-4D97-AF65-F5344CB8AC3E}">
        <p14:creationId xmlns:p14="http://schemas.microsoft.com/office/powerpoint/2010/main" val="429258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9608A53D-0F49-4E64-8A36-604E1B42F7BF}" type="datetimeFigureOut">
              <a:rPr lang="fr-FR" smtClean="0"/>
              <a:t>21/06/2023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6764DE4-6D0F-4648-A05B-D6D0471C8B7A}" type="slidenum">
              <a:rPr lang="fr-FR" smtClean="0"/>
              <a:t>‹N°›</a:t>
            </a:fld>
            <a:endParaRPr lang="fr-FR"/>
          </a:p>
        </p:txBody>
      </p:sp>
    </p:spTree>
    <p:extLst>
      <p:ext uri="{BB962C8B-B14F-4D97-AF65-F5344CB8AC3E}">
        <p14:creationId xmlns:p14="http://schemas.microsoft.com/office/powerpoint/2010/main" val="214594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8A53D-0F49-4E64-8A36-604E1B42F7BF}" type="datetimeFigureOut">
              <a:rPr lang="fr-FR" smtClean="0"/>
              <a:t>21/06/2023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6764DE4-6D0F-4648-A05B-D6D0471C8B7A}" type="slidenum">
              <a:rPr lang="fr-FR" smtClean="0"/>
              <a:t>‹N°›</a:t>
            </a:fld>
            <a:endParaRPr lang="fr-FR"/>
          </a:p>
        </p:txBody>
      </p:sp>
    </p:spTree>
    <p:extLst>
      <p:ext uri="{BB962C8B-B14F-4D97-AF65-F5344CB8AC3E}">
        <p14:creationId xmlns:p14="http://schemas.microsoft.com/office/powerpoint/2010/main" val="4287742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608A53D-0F49-4E64-8A36-604E1B42F7BF}" type="datetimeFigureOut">
              <a:rPr lang="fr-FR" smtClean="0"/>
              <a:t>21/06/2023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764DE4-6D0F-4648-A05B-D6D0471C8B7A}" type="slidenum">
              <a:rPr lang="fr-FR" smtClean="0"/>
              <a:t>‹N°›</a:t>
            </a:fld>
            <a:endParaRPr lang="fr-FR"/>
          </a:p>
        </p:txBody>
      </p:sp>
    </p:spTree>
    <p:extLst>
      <p:ext uri="{BB962C8B-B14F-4D97-AF65-F5344CB8AC3E}">
        <p14:creationId xmlns:p14="http://schemas.microsoft.com/office/powerpoint/2010/main" val="33999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608A53D-0F49-4E64-8A36-604E1B42F7BF}" type="datetimeFigureOut">
              <a:rPr lang="fr-FR" smtClean="0"/>
              <a:t>21/06/2023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764DE4-6D0F-4648-A05B-D6D0471C8B7A}" type="slidenum">
              <a:rPr lang="fr-FR" smtClean="0"/>
              <a:t>‹N°›</a:t>
            </a:fld>
            <a:endParaRPr lang="fr-FR"/>
          </a:p>
        </p:txBody>
      </p:sp>
    </p:spTree>
    <p:extLst>
      <p:ext uri="{BB962C8B-B14F-4D97-AF65-F5344CB8AC3E}">
        <p14:creationId xmlns:p14="http://schemas.microsoft.com/office/powerpoint/2010/main" val="284784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608A53D-0F49-4E64-8A36-604E1B42F7BF}" type="datetimeFigureOut">
              <a:rPr lang="fr-FR" smtClean="0"/>
              <a:t>21/06/2023</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6764DE4-6D0F-4648-A05B-D6D0471C8B7A}" type="slidenum">
              <a:rPr lang="fr-FR" smtClean="0"/>
              <a:t>‹N°›</a:t>
            </a:fld>
            <a:endParaRPr lang="fr-FR"/>
          </a:p>
        </p:txBody>
      </p:sp>
    </p:spTree>
    <p:extLst>
      <p:ext uri="{BB962C8B-B14F-4D97-AF65-F5344CB8AC3E}">
        <p14:creationId xmlns:p14="http://schemas.microsoft.com/office/powerpoint/2010/main" val="14217189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04_102DA0B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 avec coin arrondi et coin rogné en haut 69">
            <a:extLst>
              <a:ext uri="{FF2B5EF4-FFF2-40B4-BE49-F238E27FC236}">
                <a16:creationId xmlns:a16="http://schemas.microsoft.com/office/drawing/2014/main" id="{2CA92699-1FAD-805E-522F-0E0BC2FF1D23}"/>
              </a:ext>
            </a:extLst>
          </p:cNvPr>
          <p:cNvSpPr/>
          <p:nvPr/>
        </p:nvSpPr>
        <p:spPr>
          <a:xfrm rot="10800000">
            <a:off x="-913619" y="-710403"/>
            <a:ext cx="6739653" cy="1420799"/>
          </a:xfrm>
          <a:prstGeom prst="snipRound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46B04C"/>
              </a:solidFill>
            </a:endParaRPr>
          </a:p>
        </p:txBody>
      </p:sp>
      <p:cxnSp>
        <p:nvCxnSpPr>
          <p:cNvPr id="7" name="Connecteur droit 6">
            <a:extLst>
              <a:ext uri="{FF2B5EF4-FFF2-40B4-BE49-F238E27FC236}">
                <a16:creationId xmlns:a16="http://schemas.microsoft.com/office/drawing/2014/main" id="{95762017-C9E7-427C-A377-1988459A9D82}"/>
              </a:ext>
            </a:extLst>
          </p:cNvPr>
          <p:cNvCxnSpPr>
            <a:cxnSpLocks/>
          </p:cNvCxnSpPr>
          <p:nvPr/>
        </p:nvCxnSpPr>
        <p:spPr>
          <a:xfrm>
            <a:off x="0" y="1283368"/>
            <a:ext cx="4271554" cy="0"/>
          </a:xfrm>
          <a:prstGeom prst="line">
            <a:avLst/>
          </a:prstGeom>
          <a:ln>
            <a:solidFill>
              <a:srgbClr val="45B46E"/>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63B82B94-C6F6-4C6F-99D8-510E7C58936A}"/>
              </a:ext>
            </a:extLst>
          </p:cNvPr>
          <p:cNvSpPr txBox="1"/>
          <p:nvPr/>
        </p:nvSpPr>
        <p:spPr>
          <a:xfrm>
            <a:off x="152411" y="3165078"/>
            <a:ext cx="3681642" cy="5447645"/>
          </a:xfrm>
          <a:prstGeom prst="rect">
            <a:avLst/>
          </a:prstGeom>
          <a:noFill/>
        </p:spPr>
        <p:txBody>
          <a:bodyPr wrap="square" lIns="91440" tIns="45720" rIns="91440" bIns="45720" rtlCol="0" anchor="t">
            <a:spAutoFit/>
          </a:bodyPr>
          <a:lstStyle/>
          <a:p>
            <a:pPr algn="just"/>
            <a:r>
              <a:rPr lang="en-US" sz="1200" dirty="0">
                <a:solidFill>
                  <a:schemeClr val="tx1">
                    <a:lumMod val="75000"/>
                    <a:lumOff val="25000"/>
                  </a:schemeClr>
                </a:solidFill>
                <a:latin typeface="Calibri"/>
                <a:cs typeface="Calibri"/>
              </a:rPr>
              <a:t>Since 2005, Acted has been a key actor in the promotion of the humanitarian-development nexus in Jordan. Currently, Jordan remains one of the countries most affected by the Syrian crisis, hosting an estimated 1.3 million refugees. </a:t>
            </a:r>
            <a:r>
              <a:rPr lang="en-GB" sz="1200" dirty="0">
                <a:solidFill>
                  <a:schemeClr val="tx1">
                    <a:lumMod val="75000"/>
                    <a:lumOff val="25000"/>
                  </a:schemeClr>
                </a:solidFill>
                <a:latin typeface="Calibri"/>
                <a:cs typeface="Calibri"/>
              </a:rPr>
              <a:t>The influx of refugees since 2011 compounded Jordan’s already slow economic growth, exacerbating poverty and inequality. Already vulnerable groups are particularly impacted, including women (14.49% labour force participation rate) and youth (46.1% unemployed).</a:t>
            </a:r>
            <a:r>
              <a:rPr lang="en-US" sz="1200" dirty="0">
                <a:solidFill>
                  <a:schemeClr val="tx1">
                    <a:lumMod val="75000"/>
                    <a:lumOff val="25000"/>
                  </a:schemeClr>
                </a:solidFill>
                <a:latin typeface="Calibri"/>
                <a:cs typeface="Calibri"/>
              </a:rPr>
              <a:t> </a:t>
            </a:r>
            <a:r>
              <a:rPr lang="en-GB" sz="1200" dirty="0">
                <a:solidFill>
                  <a:schemeClr val="tx1">
                    <a:lumMod val="75000"/>
                    <a:lumOff val="25000"/>
                  </a:schemeClr>
                </a:solidFill>
                <a:latin typeface="Calibri"/>
                <a:cs typeface="Calibri"/>
              </a:rPr>
              <a:t>Economic engagement within Syrian refugee communities is further challenged by legal frameworks, including the job levels and types of sectors accessible to Syrians.</a:t>
            </a:r>
            <a:r>
              <a:rPr lang="en-US" sz="1200" dirty="0">
                <a:solidFill>
                  <a:schemeClr val="tx1">
                    <a:lumMod val="75000"/>
                    <a:lumOff val="25000"/>
                  </a:schemeClr>
                </a:solidFill>
                <a:latin typeface="Calibri"/>
                <a:cs typeface="Calibri"/>
              </a:rPr>
              <a:t> In response, Acted in Jordan has been transitioning from a focus on specialized humanitarian WASH interventions in camp settings to supporting Jordanians and refugee communities alike in socioeconomic development along three programmatic pillars: 1. Livelihoods and Economic Development. 2. Collaborative Environmental Sustainability. 3. Inclusive Community Engagement and Cohesion.</a:t>
            </a:r>
          </a:p>
          <a:p>
            <a:pPr algn="just"/>
            <a:endParaRPr lang="en-US" sz="1200" dirty="0">
              <a:solidFill>
                <a:schemeClr val="tx1">
                  <a:lumMod val="75000"/>
                  <a:lumOff val="25000"/>
                </a:schemeClr>
              </a:solidFill>
              <a:latin typeface="Calibri"/>
              <a:cs typeface="Calibri"/>
            </a:endParaRPr>
          </a:p>
          <a:p>
            <a:pPr algn="just"/>
            <a:r>
              <a:rPr lang="en-US" sz="1200" dirty="0">
                <a:solidFill>
                  <a:schemeClr val="tx1">
                    <a:lumMod val="75000"/>
                    <a:lumOff val="25000"/>
                  </a:schemeClr>
                </a:solidFill>
                <a:latin typeface="Calibri"/>
                <a:cs typeface="Calibri"/>
              </a:rPr>
              <a:t>In close partnership with target populations and key stakeholders, including local governance bodies, civil</a:t>
            </a:r>
          </a:p>
          <a:p>
            <a:pPr algn="just"/>
            <a:r>
              <a:rPr lang="en-US" sz="1200" dirty="0">
                <a:solidFill>
                  <a:schemeClr val="tx1">
                    <a:lumMod val="75000"/>
                    <a:lumOff val="25000"/>
                  </a:schemeClr>
                </a:solidFill>
                <a:latin typeface="Calibri"/>
                <a:cs typeface="Calibri"/>
              </a:rPr>
              <a:t>society </a:t>
            </a:r>
            <a:r>
              <a:rPr lang="en-US" sz="1200" dirty="0" err="1">
                <a:solidFill>
                  <a:schemeClr val="tx1">
                    <a:lumMod val="75000"/>
                    <a:lumOff val="25000"/>
                  </a:schemeClr>
                </a:solidFill>
                <a:latin typeface="Calibri"/>
                <a:cs typeface="Calibri"/>
              </a:rPr>
              <a:t>organisations</a:t>
            </a:r>
            <a:r>
              <a:rPr lang="en-US" sz="1200" dirty="0">
                <a:solidFill>
                  <a:schemeClr val="tx1">
                    <a:lumMod val="75000"/>
                    <a:lumOff val="25000"/>
                  </a:schemeClr>
                </a:solidFill>
                <a:latin typeface="Calibri"/>
                <a:cs typeface="Calibri"/>
              </a:rPr>
              <a:t> and inter-agency working groups, Acted's commitment to the improvement of livelihoods and economic development is at the </a:t>
            </a:r>
            <a:r>
              <a:rPr lang="en-US" sz="1200" dirty="0" err="1">
                <a:solidFill>
                  <a:schemeClr val="tx1">
                    <a:lumMod val="75000"/>
                    <a:lumOff val="25000"/>
                  </a:schemeClr>
                </a:solidFill>
                <a:latin typeface="Calibri"/>
                <a:cs typeface="Calibri"/>
              </a:rPr>
              <a:t>centre</a:t>
            </a:r>
            <a:r>
              <a:rPr lang="en-US" sz="1200" dirty="0">
                <a:solidFill>
                  <a:schemeClr val="tx1">
                    <a:lumMod val="75000"/>
                    <a:lumOff val="25000"/>
                  </a:schemeClr>
                </a:solidFill>
                <a:latin typeface="Calibri"/>
                <a:cs typeface="Calibri"/>
              </a:rPr>
              <a:t> of its programmatic response  in  Jordan.  In  doing  so,   Acted</a:t>
            </a:r>
          </a:p>
        </p:txBody>
      </p:sp>
      <p:sp>
        <p:nvSpPr>
          <p:cNvPr id="18" name="ZoneTexte 17">
            <a:extLst>
              <a:ext uri="{FF2B5EF4-FFF2-40B4-BE49-F238E27FC236}">
                <a16:creationId xmlns:a16="http://schemas.microsoft.com/office/drawing/2014/main" id="{35540786-FC1A-4774-9227-9F2681FD1412}"/>
              </a:ext>
            </a:extLst>
          </p:cNvPr>
          <p:cNvSpPr txBox="1"/>
          <p:nvPr/>
        </p:nvSpPr>
        <p:spPr>
          <a:xfrm>
            <a:off x="719883" y="860379"/>
            <a:ext cx="3308090" cy="338554"/>
          </a:xfrm>
          <a:prstGeom prst="rect">
            <a:avLst/>
          </a:prstGeom>
          <a:noFill/>
        </p:spPr>
        <p:txBody>
          <a:bodyPr wrap="square" lIns="91440" tIns="45720" rIns="91440" bIns="45720" rtlCol="0" anchor="t">
            <a:spAutoFit/>
          </a:bodyPr>
          <a:lstStyle/>
          <a:p>
            <a:r>
              <a:rPr lang="fr-FR" sz="1600" dirty="0" err="1">
                <a:solidFill>
                  <a:srgbClr val="1B1464"/>
                </a:solidFill>
                <a:latin typeface="Branding Semibold"/>
                <a:cs typeface="Calibri"/>
              </a:rPr>
              <a:t>Acted</a:t>
            </a:r>
            <a:r>
              <a:rPr lang="fr-FR" sz="1600" dirty="0">
                <a:solidFill>
                  <a:srgbClr val="1B1464"/>
                </a:solidFill>
                <a:latin typeface="Branding Semibold"/>
                <a:cs typeface="Calibri"/>
              </a:rPr>
              <a:t> in Jordan at a </a:t>
            </a:r>
            <a:r>
              <a:rPr lang="fr-FR" sz="1600" dirty="0" err="1">
                <a:solidFill>
                  <a:srgbClr val="1B1464"/>
                </a:solidFill>
                <a:latin typeface="Branding Semibold"/>
                <a:cs typeface="Calibri"/>
              </a:rPr>
              <a:t>glance</a:t>
            </a:r>
            <a:endParaRPr lang="fr-FR" sz="1600" dirty="0">
              <a:solidFill>
                <a:srgbClr val="1B1464"/>
              </a:solidFill>
              <a:latin typeface="Branding Semibold"/>
              <a:cs typeface="Calibri"/>
            </a:endParaRPr>
          </a:p>
        </p:txBody>
      </p:sp>
      <p:sp>
        <p:nvSpPr>
          <p:cNvPr id="20" name="ZoneTexte 19">
            <a:extLst>
              <a:ext uri="{FF2B5EF4-FFF2-40B4-BE49-F238E27FC236}">
                <a16:creationId xmlns:a16="http://schemas.microsoft.com/office/drawing/2014/main" id="{3272586E-0294-4E56-B45F-DF519F1DB19E}"/>
              </a:ext>
            </a:extLst>
          </p:cNvPr>
          <p:cNvSpPr txBox="1"/>
          <p:nvPr/>
        </p:nvSpPr>
        <p:spPr>
          <a:xfrm>
            <a:off x="868099" y="1476503"/>
            <a:ext cx="1184921" cy="461665"/>
          </a:xfrm>
          <a:prstGeom prst="rect">
            <a:avLst/>
          </a:prstGeom>
          <a:noFill/>
        </p:spPr>
        <p:txBody>
          <a:bodyPr wrap="square" lIns="91440" tIns="45720" rIns="91440" bIns="45720" rtlCol="0" anchor="t">
            <a:spAutoFit/>
          </a:bodyPr>
          <a:lstStyle/>
          <a:p>
            <a:r>
              <a:rPr lang="fr-FR" sz="1200" dirty="0">
                <a:solidFill>
                  <a:srgbClr val="545454"/>
                </a:solidFill>
                <a:latin typeface="Calibri"/>
                <a:cs typeface="Calibri"/>
              </a:rPr>
              <a:t>10 </a:t>
            </a:r>
            <a:r>
              <a:rPr lang="fr-FR" sz="1200" dirty="0" err="1">
                <a:solidFill>
                  <a:srgbClr val="545454"/>
                </a:solidFill>
                <a:latin typeface="Calibri"/>
                <a:cs typeface="Calibri"/>
              </a:rPr>
              <a:t>projects</a:t>
            </a:r>
            <a:r>
              <a:rPr lang="fr-FR" sz="1200" dirty="0">
                <a:solidFill>
                  <a:srgbClr val="545454"/>
                </a:solidFill>
                <a:latin typeface="Calibri"/>
                <a:cs typeface="Calibri"/>
              </a:rPr>
              <a:t> </a:t>
            </a:r>
            <a:r>
              <a:rPr lang="fr-FR" sz="1200" dirty="0" err="1">
                <a:solidFill>
                  <a:srgbClr val="545454"/>
                </a:solidFill>
                <a:latin typeface="Calibri"/>
                <a:cs typeface="Calibri"/>
              </a:rPr>
              <a:t>ongoing</a:t>
            </a:r>
            <a:r>
              <a:rPr lang="fr-FR" sz="1200" dirty="0">
                <a:solidFill>
                  <a:srgbClr val="545454"/>
                </a:solidFill>
                <a:latin typeface="Calibri"/>
                <a:cs typeface="Calibri"/>
              </a:rPr>
              <a:t> in 2023</a:t>
            </a:r>
          </a:p>
        </p:txBody>
      </p:sp>
      <p:sp>
        <p:nvSpPr>
          <p:cNvPr id="22" name="ZoneTexte 21">
            <a:extLst>
              <a:ext uri="{FF2B5EF4-FFF2-40B4-BE49-F238E27FC236}">
                <a16:creationId xmlns:a16="http://schemas.microsoft.com/office/drawing/2014/main" id="{57C63E07-3566-4AA7-AF86-288300BEBFB7}"/>
              </a:ext>
            </a:extLst>
          </p:cNvPr>
          <p:cNvSpPr txBox="1"/>
          <p:nvPr/>
        </p:nvSpPr>
        <p:spPr>
          <a:xfrm>
            <a:off x="3203324" y="1439738"/>
            <a:ext cx="2498723" cy="461665"/>
          </a:xfrm>
          <a:prstGeom prst="rect">
            <a:avLst/>
          </a:prstGeom>
          <a:noFill/>
        </p:spPr>
        <p:txBody>
          <a:bodyPr wrap="square" lIns="91440" tIns="45720" rIns="91440" bIns="45720" rtlCol="0" anchor="t">
            <a:spAutoFit/>
          </a:bodyPr>
          <a:lstStyle/>
          <a:p>
            <a:pPr algn="just"/>
            <a:r>
              <a:rPr lang="fr-FR" sz="1200" dirty="0">
                <a:solidFill>
                  <a:schemeClr val="tx1">
                    <a:lumMod val="75000"/>
                    <a:lumOff val="25000"/>
                  </a:schemeClr>
                </a:solidFill>
                <a:latin typeface="Calibri"/>
                <a:cs typeface="Calibri"/>
              </a:rPr>
              <a:t>5m+ </a:t>
            </a:r>
          </a:p>
          <a:p>
            <a:pPr algn="just"/>
            <a:r>
              <a:rPr lang="fr-FR" sz="1200" dirty="0" err="1">
                <a:solidFill>
                  <a:schemeClr val="tx1">
                    <a:lumMod val="75000"/>
                    <a:lumOff val="25000"/>
                  </a:schemeClr>
                </a:solidFill>
                <a:latin typeface="Calibri"/>
                <a:cs typeface="Calibri"/>
              </a:rPr>
              <a:t>beneficiaries</a:t>
            </a:r>
            <a:endParaRPr lang="fr-FR" sz="1200" dirty="0">
              <a:solidFill>
                <a:schemeClr val="tx1">
                  <a:lumMod val="75000"/>
                  <a:lumOff val="25000"/>
                </a:schemeClr>
              </a:solidFill>
              <a:latin typeface="Calibri"/>
              <a:cs typeface="Calibri"/>
            </a:endParaRPr>
          </a:p>
        </p:txBody>
      </p:sp>
      <p:sp>
        <p:nvSpPr>
          <p:cNvPr id="24" name="ZoneTexte 23">
            <a:extLst>
              <a:ext uri="{FF2B5EF4-FFF2-40B4-BE49-F238E27FC236}">
                <a16:creationId xmlns:a16="http://schemas.microsoft.com/office/drawing/2014/main" id="{3B5083CF-53B5-4412-BDF9-51AA5078DBBE}"/>
              </a:ext>
            </a:extLst>
          </p:cNvPr>
          <p:cNvSpPr txBox="1"/>
          <p:nvPr/>
        </p:nvSpPr>
        <p:spPr>
          <a:xfrm>
            <a:off x="3226870" y="2059447"/>
            <a:ext cx="1139992" cy="461665"/>
          </a:xfrm>
          <a:prstGeom prst="rect">
            <a:avLst/>
          </a:prstGeom>
          <a:noFill/>
        </p:spPr>
        <p:txBody>
          <a:bodyPr wrap="square" lIns="91440" tIns="45720" rIns="91440" bIns="45720" rtlCol="0" anchor="t">
            <a:spAutoFit/>
          </a:bodyPr>
          <a:lstStyle/>
          <a:p>
            <a:pPr algn="just"/>
            <a:r>
              <a:rPr lang="fr-FR" sz="1200" dirty="0">
                <a:solidFill>
                  <a:schemeClr val="tx1">
                    <a:lumMod val="75000"/>
                    <a:lumOff val="25000"/>
                  </a:schemeClr>
                </a:solidFill>
                <a:latin typeface="Calibri"/>
                <a:cs typeface="Calibri"/>
              </a:rPr>
              <a:t>5 million USD </a:t>
            </a:r>
          </a:p>
          <a:p>
            <a:pPr algn="just"/>
            <a:r>
              <a:rPr lang="fr-FR" sz="1200" dirty="0" err="1">
                <a:solidFill>
                  <a:schemeClr val="tx1">
                    <a:lumMod val="75000"/>
                    <a:lumOff val="25000"/>
                  </a:schemeClr>
                </a:solidFill>
                <a:latin typeface="Calibri"/>
                <a:cs typeface="Calibri"/>
              </a:rPr>
              <a:t>annual</a:t>
            </a:r>
            <a:r>
              <a:rPr lang="fr-FR" sz="1200" dirty="0">
                <a:solidFill>
                  <a:schemeClr val="tx1">
                    <a:lumMod val="75000"/>
                    <a:lumOff val="25000"/>
                  </a:schemeClr>
                </a:solidFill>
                <a:latin typeface="Calibri"/>
                <a:cs typeface="Calibri"/>
              </a:rPr>
              <a:t> budget</a:t>
            </a:r>
          </a:p>
        </p:txBody>
      </p:sp>
      <p:sp>
        <p:nvSpPr>
          <p:cNvPr id="30" name="ZoneTexte 29">
            <a:extLst>
              <a:ext uri="{FF2B5EF4-FFF2-40B4-BE49-F238E27FC236}">
                <a16:creationId xmlns:a16="http://schemas.microsoft.com/office/drawing/2014/main" id="{388DAD76-4F6A-43E0-8D83-386E1E41B04C}"/>
              </a:ext>
            </a:extLst>
          </p:cNvPr>
          <p:cNvSpPr txBox="1"/>
          <p:nvPr/>
        </p:nvSpPr>
        <p:spPr>
          <a:xfrm>
            <a:off x="901440" y="2063215"/>
            <a:ext cx="2498723" cy="461665"/>
          </a:xfrm>
          <a:prstGeom prst="rect">
            <a:avLst/>
          </a:prstGeom>
          <a:noFill/>
        </p:spPr>
        <p:txBody>
          <a:bodyPr wrap="square" lIns="91440" tIns="45720" rIns="91440" bIns="45720" rtlCol="0" anchor="t">
            <a:spAutoFit/>
          </a:bodyPr>
          <a:lstStyle/>
          <a:p>
            <a:pPr algn="just"/>
            <a:r>
              <a:rPr lang="fr-FR" sz="1200" dirty="0">
                <a:solidFill>
                  <a:schemeClr val="tx1">
                    <a:lumMod val="75000"/>
                    <a:lumOff val="25000"/>
                  </a:schemeClr>
                </a:solidFill>
                <a:latin typeface="Calibri"/>
                <a:cs typeface="Calibri"/>
              </a:rPr>
              <a:t>110 staff </a:t>
            </a:r>
          </a:p>
          <a:p>
            <a:pPr algn="just"/>
            <a:r>
              <a:rPr lang="fr-FR" sz="1200" dirty="0" err="1">
                <a:solidFill>
                  <a:schemeClr val="tx1">
                    <a:lumMod val="75000"/>
                    <a:lumOff val="25000"/>
                  </a:schemeClr>
                </a:solidFill>
                <a:latin typeface="Calibri"/>
                <a:cs typeface="Calibri"/>
              </a:rPr>
              <a:t>employed</a:t>
            </a:r>
            <a:endParaRPr lang="fr-FR" sz="1200" dirty="0">
              <a:solidFill>
                <a:schemeClr val="tx1">
                  <a:lumMod val="75000"/>
                  <a:lumOff val="25000"/>
                </a:schemeClr>
              </a:solidFill>
              <a:latin typeface="Calibri"/>
              <a:cs typeface="Calibri"/>
            </a:endParaRPr>
          </a:p>
        </p:txBody>
      </p:sp>
      <p:sp>
        <p:nvSpPr>
          <p:cNvPr id="41" name="ZoneTexte 40">
            <a:extLst>
              <a:ext uri="{FF2B5EF4-FFF2-40B4-BE49-F238E27FC236}">
                <a16:creationId xmlns:a16="http://schemas.microsoft.com/office/drawing/2014/main" id="{B477726E-11DB-4900-9DAE-1E6C20874562}"/>
              </a:ext>
            </a:extLst>
          </p:cNvPr>
          <p:cNvSpPr txBox="1"/>
          <p:nvPr/>
        </p:nvSpPr>
        <p:spPr>
          <a:xfrm>
            <a:off x="269935" y="172026"/>
            <a:ext cx="2353235" cy="400110"/>
          </a:xfrm>
          <a:prstGeom prst="rect">
            <a:avLst/>
          </a:prstGeom>
          <a:noFill/>
        </p:spPr>
        <p:txBody>
          <a:bodyPr wrap="square" lIns="91440" tIns="45720" rIns="91440" bIns="45720" rtlCol="0" anchor="t">
            <a:spAutoFit/>
          </a:bodyPr>
          <a:lstStyle/>
          <a:p>
            <a:r>
              <a:rPr lang="fr-FR" sz="2000" dirty="0">
                <a:solidFill>
                  <a:schemeClr val="bg1"/>
                </a:solidFill>
                <a:latin typeface="Branding Semibold" panose="00000700000000000000" pitchFamily="50" charset="0"/>
                <a:cs typeface="Calibri"/>
              </a:rPr>
              <a:t>2023</a:t>
            </a:r>
          </a:p>
        </p:txBody>
      </p:sp>
      <p:pic>
        <p:nvPicPr>
          <p:cNvPr id="5" name="Image 4" descr="Une image contenant logo&#10;&#10;Description générée automatiquement">
            <a:extLst>
              <a:ext uri="{FF2B5EF4-FFF2-40B4-BE49-F238E27FC236}">
                <a16:creationId xmlns:a16="http://schemas.microsoft.com/office/drawing/2014/main" id="{6A33DD10-5FC6-9EB8-FB5D-0CC7DF6E7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261" y="107364"/>
            <a:ext cx="1370743" cy="529435"/>
          </a:xfrm>
          <a:prstGeom prst="rect">
            <a:avLst/>
          </a:prstGeom>
        </p:spPr>
      </p:pic>
      <p:pic>
        <p:nvPicPr>
          <p:cNvPr id="4" name="Picture 5">
            <a:extLst>
              <a:ext uri="{FF2B5EF4-FFF2-40B4-BE49-F238E27FC236}">
                <a16:creationId xmlns:a16="http://schemas.microsoft.com/office/drawing/2014/main" id="{B050501B-C83B-92D6-CE94-146434C1BBCB}"/>
              </a:ext>
            </a:extLst>
          </p:cNvPr>
          <p:cNvPicPr>
            <a:picLocks noChangeAspect="1"/>
          </p:cNvPicPr>
          <p:nvPr/>
        </p:nvPicPr>
        <p:blipFill>
          <a:blip r:embed="rId3"/>
          <a:stretch>
            <a:fillRect/>
          </a:stretch>
        </p:blipFill>
        <p:spPr>
          <a:xfrm>
            <a:off x="346330" y="1476789"/>
            <a:ext cx="457050" cy="457200"/>
          </a:xfrm>
          <a:prstGeom prst="rect">
            <a:avLst/>
          </a:prstGeom>
        </p:spPr>
      </p:pic>
      <p:pic>
        <p:nvPicPr>
          <p:cNvPr id="6" name="Picture 7">
            <a:extLst>
              <a:ext uri="{FF2B5EF4-FFF2-40B4-BE49-F238E27FC236}">
                <a16:creationId xmlns:a16="http://schemas.microsoft.com/office/drawing/2014/main" id="{614DCFC8-DA3D-9113-5C5D-A9B605B42FBD}"/>
              </a:ext>
            </a:extLst>
          </p:cNvPr>
          <p:cNvPicPr>
            <a:picLocks noChangeAspect="1"/>
          </p:cNvPicPr>
          <p:nvPr/>
        </p:nvPicPr>
        <p:blipFill>
          <a:blip r:embed="rId4"/>
          <a:stretch>
            <a:fillRect/>
          </a:stretch>
        </p:blipFill>
        <p:spPr>
          <a:xfrm>
            <a:off x="363264" y="2034613"/>
            <a:ext cx="457050" cy="457200"/>
          </a:xfrm>
          <a:prstGeom prst="rect">
            <a:avLst/>
          </a:prstGeom>
        </p:spPr>
      </p:pic>
      <p:pic>
        <p:nvPicPr>
          <p:cNvPr id="14" name="Picture 18">
            <a:extLst>
              <a:ext uri="{FF2B5EF4-FFF2-40B4-BE49-F238E27FC236}">
                <a16:creationId xmlns:a16="http://schemas.microsoft.com/office/drawing/2014/main" id="{49AD0F1E-C75D-CA0C-0241-630C767AACF1}"/>
              </a:ext>
            </a:extLst>
          </p:cNvPr>
          <p:cNvPicPr>
            <a:picLocks noChangeAspect="1"/>
          </p:cNvPicPr>
          <p:nvPr/>
        </p:nvPicPr>
        <p:blipFill>
          <a:blip r:embed="rId5"/>
          <a:stretch>
            <a:fillRect/>
          </a:stretch>
        </p:blipFill>
        <p:spPr>
          <a:xfrm>
            <a:off x="2743350" y="1534737"/>
            <a:ext cx="457050" cy="323850"/>
          </a:xfrm>
          <a:prstGeom prst="rect">
            <a:avLst/>
          </a:prstGeom>
        </p:spPr>
      </p:pic>
      <p:sp>
        <p:nvSpPr>
          <p:cNvPr id="23" name="ZoneTexte 22">
            <a:extLst>
              <a:ext uri="{FF2B5EF4-FFF2-40B4-BE49-F238E27FC236}">
                <a16:creationId xmlns:a16="http://schemas.microsoft.com/office/drawing/2014/main" id="{F1E5C108-660E-695D-47CB-62C9E080AEB1}"/>
              </a:ext>
            </a:extLst>
          </p:cNvPr>
          <p:cNvSpPr txBox="1"/>
          <p:nvPr/>
        </p:nvSpPr>
        <p:spPr>
          <a:xfrm>
            <a:off x="2054026" y="2673290"/>
            <a:ext cx="3308090" cy="338554"/>
          </a:xfrm>
          <a:prstGeom prst="rect">
            <a:avLst/>
          </a:prstGeom>
          <a:noFill/>
        </p:spPr>
        <p:txBody>
          <a:bodyPr wrap="square" lIns="91440" tIns="45720" rIns="91440" bIns="45720" rtlCol="0" anchor="t">
            <a:spAutoFit/>
          </a:bodyPr>
          <a:lstStyle/>
          <a:p>
            <a:pPr algn="ctr"/>
            <a:r>
              <a:rPr lang="fr-FR" sz="1600" dirty="0">
                <a:solidFill>
                  <a:srgbClr val="1B1464"/>
                </a:solidFill>
                <a:latin typeface="Branding Semibold"/>
                <a:cs typeface="Calibri"/>
              </a:rPr>
              <a:t>Our </a:t>
            </a:r>
            <a:r>
              <a:rPr lang="fr-FR" sz="1600" dirty="0" err="1">
                <a:solidFill>
                  <a:srgbClr val="1B1464"/>
                </a:solidFill>
                <a:latin typeface="Branding Semibold"/>
                <a:cs typeface="Calibri"/>
              </a:rPr>
              <a:t>presence</a:t>
            </a:r>
            <a:r>
              <a:rPr lang="fr-FR" sz="1600" dirty="0">
                <a:solidFill>
                  <a:srgbClr val="1B1464"/>
                </a:solidFill>
                <a:latin typeface="Branding Semibold"/>
                <a:cs typeface="Calibri"/>
              </a:rPr>
              <a:t> in Jordan</a:t>
            </a:r>
          </a:p>
        </p:txBody>
      </p:sp>
      <p:sp>
        <p:nvSpPr>
          <p:cNvPr id="25" name="ZoneTexte 24">
            <a:extLst>
              <a:ext uri="{FF2B5EF4-FFF2-40B4-BE49-F238E27FC236}">
                <a16:creationId xmlns:a16="http://schemas.microsoft.com/office/drawing/2014/main" id="{672BB0D7-0E1A-DFD4-C073-181CA02BB886}"/>
              </a:ext>
            </a:extLst>
          </p:cNvPr>
          <p:cNvSpPr txBox="1"/>
          <p:nvPr/>
        </p:nvSpPr>
        <p:spPr>
          <a:xfrm>
            <a:off x="2053021" y="172026"/>
            <a:ext cx="3308090" cy="400110"/>
          </a:xfrm>
          <a:prstGeom prst="rect">
            <a:avLst/>
          </a:prstGeom>
          <a:noFill/>
        </p:spPr>
        <p:txBody>
          <a:bodyPr wrap="square" lIns="91440" tIns="45720" rIns="91440" bIns="45720" rtlCol="0" anchor="t">
            <a:spAutoFit/>
          </a:bodyPr>
          <a:lstStyle/>
          <a:p>
            <a:pPr algn="ctr"/>
            <a:r>
              <a:rPr lang="fr-FR" sz="2000" b="1" dirty="0" err="1">
                <a:solidFill>
                  <a:schemeClr val="bg1"/>
                </a:solidFill>
                <a:latin typeface="Branding Semibold"/>
                <a:cs typeface="Calibri"/>
              </a:rPr>
              <a:t>Acted</a:t>
            </a:r>
            <a:r>
              <a:rPr lang="fr-FR" sz="2000" b="1" dirty="0">
                <a:solidFill>
                  <a:schemeClr val="bg1"/>
                </a:solidFill>
                <a:latin typeface="Branding Semibold"/>
                <a:cs typeface="Calibri"/>
              </a:rPr>
              <a:t> in Jordan</a:t>
            </a:r>
          </a:p>
        </p:txBody>
      </p:sp>
      <p:cxnSp>
        <p:nvCxnSpPr>
          <p:cNvPr id="32" name="Connecteur droit 31">
            <a:extLst>
              <a:ext uri="{FF2B5EF4-FFF2-40B4-BE49-F238E27FC236}">
                <a16:creationId xmlns:a16="http://schemas.microsoft.com/office/drawing/2014/main" id="{1B54F016-8000-3D59-2F9E-B3070DCD247A}"/>
              </a:ext>
            </a:extLst>
          </p:cNvPr>
          <p:cNvCxnSpPr>
            <a:cxnSpLocks/>
          </p:cNvCxnSpPr>
          <p:nvPr/>
        </p:nvCxnSpPr>
        <p:spPr>
          <a:xfrm>
            <a:off x="264869" y="3011844"/>
            <a:ext cx="7128934" cy="0"/>
          </a:xfrm>
          <a:prstGeom prst="line">
            <a:avLst/>
          </a:prstGeom>
          <a:ln>
            <a:solidFill>
              <a:srgbClr val="45B46E"/>
            </a:solidFill>
          </a:ln>
        </p:spPr>
        <p:style>
          <a:lnRef idx="1">
            <a:schemeClr val="accent1"/>
          </a:lnRef>
          <a:fillRef idx="0">
            <a:schemeClr val="accent1"/>
          </a:fillRef>
          <a:effectRef idx="0">
            <a:schemeClr val="accent1"/>
          </a:effectRef>
          <a:fontRef idx="minor">
            <a:schemeClr val="tx1"/>
          </a:fontRef>
        </p:style>
      </p:cxnSp>
      <p:sp>
        <p:nvSpPr>
          <p:cNvPr id="54" name="ZoneTexte 53">
            <a:extLst>
              <a:ext uri="{FF2B5EF4-FFF2-40B4-BE49-F238E27FC236}">
                <a16:creationId xmlns:a16="http://schemas.microsoft.com/office/drawing/2014/main" id="{9222D886-56E4-EB36-17C6-11DFAB61CDD2}"/>
              </a:ext>
            </a:extLst>
          </p:cNvPr>
          <p:cNvSpPr txBox="1"/>
          <p:nvPr/>
        </p:nvSpPr>
        <p:spPr>
          <a:xfrm>
            <a:off x="2249089" y="8398077"/>
            <a:ext cx="3308090" cy="338554"/>
          </a:xfrm>
          <a:prstGeom prst="rect">
            <a:avLst/>
          </a:prstGeom>
          <a:noFill/>
        </p:spPr>
        <p:txBody>
          <a:bodyPr wrap="square" lIns="91440" tIns="45720" rIns="91440" bIns="45720" rtlCol="0" anchor="t">
            <a:spAutoFit/>
          </a:bodyPr>
          <a:lstStyle/>
          <a:p>
            <a:pPr algn="ctr"/>
            <a:r>
              <a:rPr lang="fr-FR" sz="1600" dirty="0" err="1">
                <a:solidFill>
                  <a:srgbClr val="1B1464"/>
                </a:solidFill>
                <a:latin typeface="Branding Semibold"/>
                <a:cs typeface="Calibri"/>
              </a:rPr>
              <a:t>Acted’s</a:t>
            </a:r>
            <a:r>
              <a:rPr lang="fr-FR" sz="1600" dirty="0">
                <a:solidFill>
                  <a:srgbClr val="1B1464"/>
                </a:solidFill>
                <a:latin typeface="Branding Semibold"/>
                <a:cs typeface="Calibri"/>
              </a:rPr>
              <a:t> </a:t>
            </a:r>
            <a:r>
              <a:rPr lang="fr-FR" sz="1600" dirty="0" err="1">
                <a:solidFill>
                  <a:srgbClr val="1B1464"/>
                </a:solidFill>
                <a:latin typeface="Branding Semibold"/>
                <a:cs typeface="Calibri"/>
              </a:rPr>
              <a:t>partners</a:t>
            </a:r>
            <a:r>
              <a:rPr lang="fr-FR" sz="1600" dirty="0">
                <a:solidFill>
                  <a:srgbClr val="1B1464"/>
                </a:solidFill>
                <a:latin typeface="Branding Semibold"/>
                <a:cs typeface="Calibri"/>
              </a:rPr>
              <a:t> in Jordan</a:t>
            </a:r>
          </a:p>
        </p:txBody>
      </p:sp>
      <p:cxnSp>
        <p:nvCxnSpPr>
          <p:cNvPr id="60" name="Connecteur droit 59">
            <a:extLst>
              <a:ext uri="{FF2B5EF4-FFF2-40B4-BE49-F238E27FC236}">
                <a16:creationId xmlns:a16="http://schemas.microsoft.com/office/drawing/2014/main" id="{60703348-0552-5437-F3BA-CB98702C57A9}"/>
              </a:ext>
            </a:extLst>
          </p:cNvPr>
          <p:cNvCxnSpPr>
            <a:cxnSpLocks/>
          </p:cNvCxnSpPr>
          <p:nvPr/>
        </p:nvCxnSpPr>
        <p:spPr>
          <a:xfrm>
            <a:off x="-160948" y="8834609"/>
            <a:ext cx="7179733" cy="0"/>
          </a:xfrm>
          <a:prstGeom prst="line">
            <a:avLst/>
          </a:prstGeom>
          <a:ln>
            <a:solidFill>
              <a:srgbClr val="45B46E"/>
            </a:solidFill>
          </a:ln>
        </p:spPr>
        <p:style>
          <a:lnRef idx="1">
            <a:schemeClr val="accent1"/>
          </a:lnRef>
          <a:fillRef idx="0">
            <a:schemeClr val="accent1"/>
          </a:fillRef>
          <a:effectRef idx="0">
            <a:schemeClr val="accent1"/>
          </a:effectRef>
          <a:fontRef idx="minor">
            <a:schemeClr val="tx1"/>
          </a:fontRef>
        </p:style>
      </p:cxnSp>
      <p:pic>
        <p:nvPicPr>
          <p:cNvPr id="66" name="Image 65" descr="Une image contenant logo&#10;&#10;Description générée automatiquement">
            <a:extLst>
              <a:ext uri="{FF2B5EF4-FFF2-40B4-BE49-F238E27FC236}">
                <a16:creationId xmlns:a16="http://schemas.microsoft.com/office/drawing/2014/main" id="{81B5FEB0-3727-3375-83DA-142000A59B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3134" y="9896704"/>
            <a:ext cx="1591733" cy="793658"/>
          </a:xfrm>
          <a:prstGeom prst="rect">
            <a:avLst/>
          </a:prstGeom>
        </p:spPr>
      </p:pic>
      <p:sp>
        <p:nvSpPr>
          <p:cNvPr id="67" name="ZoneTexte 66">
            <a:extLst>
              <a:ext uri="{FF2B5EF4-FFF2-40B4-BE49-F238E27FC236}">
                <a16:creationId xmlns:a16="http://schemas.microsoft.com/office/drawing/2014/main" id="{821F54F7-51FA-2A87-6655-B9EB8A18C757}"/>
              </a:ext>
            </a:extLst>
          </p:cNvPr>
          <p:cNvSpPr txBox="1"/>
          <p:nvPr/>
        </p:nvSpPr>
        <p:spPr>
          <a:xfrm>
            <a:off x="1430867" y="10112440"/>
            <a:ext cx="2954868" cy="338554"/>
          </a:xfrm>
          <a:prstGeom prst="rect">
            <a:avLst/>
          </a:prstGeom>
          <a:noFill/>
        </p:spPr>
        <p:txBody>
          <a:bodyPr wrap="square" lIns="91440" tIns="45720" rIns="91440" bIns="45720" rtlCol="0" anchor="t">
            <a:spAutoFit/>
          </a:bodyPr>
          <a:lstStyle/>
          <a:p>
            <a:pPr algn="just"/>
            <a:r>
              <a:rPr lang="fr-FR" sz="1600" b="0" i="0" u="none" strike="noStrike" baseline="0" dirty="0" err="1">
                <a:solidFill>
                  <a:srgbClr val="545454"/>
                </a:solidFill>
                <a:latin typeface="Calibri" panose="020F0502020204030204" pitchFamily="34" charset="0"/>
              </a:rPr>
              <a:t>Acted</a:t>
            </a:r>
            <a:r>
              <a:rPr lang="fr-FR" sz="1600" b="0" i="0" u="none" strike="noStrike" baseline="0" dirty="0">
                <a:solidFill>
                  <a:srgbClr val="545454"/>
                </a:solidFill>
                <a:latin typeface="Calibri" panose="020F0502020204030204" pitchFamily="34" charset="0"/>
              </a:rPr>
              <a:t> </a:t>
            </a:r>
            <a:r>
              <a:rPr lang="fr-FR" sz="1600" b="0" i="0" u="none" strike="noStrike" baseline="0" dirty="0" err="1">
                <a:solidFill>
                  <a:srgbClr val="545454"/>
                </a:solidFill>
                <a:latin typeface="Calibri" panose="020F0502020204030204" pitchFamily="34" charset="0"/>
              </a:rPr>
              <a:t>Sudan</a:t>
            </a:r>
            <a:r>
              <a:rPr lang="fr-FR" sz="1600" b="0" i="0" u="none" strike="noStrike" baseline="0" dirty="0">
                <a:solidFill>
                  <a:srgbClr val="545454"/>
                </a:solidFill>
                <a:latin typeface="Calibri" panose="020F0502020204030204" pitchFamily="34" charset="0"/>
              </a:rPr>
              <a:t> </a:t>
            </a:r>
            <a:r>
              <a:rPr lang="fr-FR" sz="1600" b="0" i="0" u="none" strike="noStrike" baseline="0" dirty="0" err="1">
                <a:solidFill>
                  <a:srgbClr val="545454"/>
                </a:solidFill>
                <a:latin typeface="Calibri" panose="020F0502020204030204" pitchFamily="34" charset="0"/>
              </a:rPr>
              <a:t>works</a:t>
            </a:r>
            <a:r>
              <a:rPr lang="fr-FR" sz="1600" b="0" i="0" u="none" strike="noStrike" baseline="0" dirty="0">
                <a:solidFill>
                  <a:srgbClr val="545454"/>
                </a:solidFill>
                <a:latin typeface="Calibri" panose="020F0502020204030204" pitchFamily="34" charset="0"/>
              </a:rPr>
              <a:t> </a:t>
            </a:r>
            <a:r>
              <a:rPr lang="fr-FR" sz="1600" b="0" i="0" u="none" strike="noStrike" baseline="0" dirty="0" err="1">
                <a:solidFill>
                  <a:srgbClr val="545454"/>
                </a:solidFill>
                <a:latin typeface="Calibri" panose="020F0502020204030204" pitchFamily="34" charset="0"/>
              </a:rPr>
              <a:t>towards</a:t>
            </a:r>
            <a:r>
              <a:rPr lang="fr-FR" sz="1600" b="0" i="0" u="none" strike="noStrike" baseline="0" dirty="0">
                <a:solidFill>
                  <a:srgbClr val="545454"/>
                </a:solidFill>
                <a:latin typeface="Calibri" panose="020F0502020204030204" pitchFamily="34" charset="0"/>
              </a:rPr>
              <a:t> a</a:t>
            </a:r>
            <a:endParaRPr lang="fr-FR" sz="1600" dirty="0">
              <a:solidFill>
                <a:srgbClr val="545454"/>
              </a:solidFill>
              <a:latin typeface="Calibri"/>
              <a:cs typeface="Calibri"/>
            </a:endParaRPr>
          </a:p>
        </p:txBody>
      </p:sp>
      <p:sp>
        <p:nvSpPr>
          <p:cNvPr id="69" name="ZoneTexte 68">
            <a:extLst>
              <a:ext uri="{FF2B5EF4-FFF2-40B4-BE49-F238E27FC236}">
                <a16:creationId xmlns:a16="http://schemas.microsoft.com/office/drawing/2014/main" id="{14D4E52B-DF05-4073-C21A-EC592BD45643}"/>
              </a:ext>
            </a:extLst>
          </p:cNvPr>
          <p:cNvSpPr txBox="1"/>
          <p:nvPr/>
        </p:nvSpPr>
        <p:spPr>
          <a:xfrm>
            <a:off x="5283202" y="10103973"/>
            <a:ext cx="2438398" cy="338554"/>
          </a:xfrm>
          <a:prstGeom prst="rect">
            <a:avLst/>
          </a:prstGeom>
          <a:noFill/>
        </p:spPr>
        <p:txBody>
          <a:bodyPr wrap="square" lIns="91440" tIns="45720" rIns="91440" bIns="45720" rtlCol="0" anchor="t">
            <a:spAutoFit/>
          </a:bodyPr>
          <a:lstStyle/>
          <a:p>
            <a:pPr algn="just"/>
            <a:r>
              <a:rPr lang="fr-FR" sz="1600" b="0" i="0" u="none" strike="noStrike" baseline="0" dirty="0">
                <a:solidFill>
                  <a:srgbClr val="545454"/>
                </a:solidFill>
                <a:latin typeface="Calibri" panose="020F0502020204030204" pitchFamily="34" charset="0"/>
              </a:rPr>
              <a:t>world</a:t>
            </a:r>
            <a:endParaRPr lang="fr-FR" sz="1600" dirty="0">
              <a:solidFill>
                <a:srgbClr val="545454"/>
              </a:solidFill>
              <a:latin typeface="Calibri"/>
              <a:cs typeface="Calibri"/>
            </a:endParaRPr>
          </a:p>
        </p:txBody>
      </p:sp>
      <p:sp>
        <p:nvSpPr>
          <p:cNvPr id="2" name="Rectangle : avec coin arrondi et coin rogné en haut 1">
            <a:extLst>
              <a:ext uri="{FF2B5EF4-FFF2-40B4-BE49-F238E27FC236}">
                <a16:creationId xmlns:a16="http://schemas.microsoft.com/office/drawing/2014/main" id="{130D8FE2-349E-24C0-2C04-3436A87C6476}"/>
              </a:ext>
            </a:extLst>
          </p:cNvPr>
          <p:cNvSpPr/>
          <p:nvPr/>
        </p:nvSpPr>
        <p:spPr>
          <a:xfrm rot="10800000">
            <a:off x="-264832" y="9748593"/>
            <a:ext cx="8442179" cy="1420799"/>
          </a:xfrm>
          <a:prstGeom prst="snipRound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6B04C"/>
              </a:solidFill>
            </a:endParaRPr>
          </a:p>
        </p:txBody>
      </p:sp>
      <p:sp>
        <p:nvSpPr>
          <p:cNvPr id="8" name="ZoneTexte 7">
            <a:extLst>
              <a:ext uri="{FF2B5EF4-FFF2-40B4-BE49-F238E27FC236}">
                <a16:creationId xmlns:a16="http://schemas.microsoft.com/office/drawing/2014/main" id="{89EB61EC-762A-0628-328F-8186033C1252}"/>
              </a:ext>
            </a:extLst>
          </p:cNvPr>
          <p:cNvSpPr txBox="1"/>
          <p:nvPr/>
        </p:nvSpPr>
        <p:spPr>
          <a:xfrm>
            <a:off x="1064350" y="10046686"/>
            <a:ext cx="3308090" cy="338554"/>
          </a:xfrm>
          <a:prstGeom prst="rect">
            <a:avLst/>
          </a:prstGeom>
          <a:noFill/>
        </p:spPr>
        <p:txBody>
          <a:bodyPr wrap="square" lIns="91440" tIns="45720" rIns="91440" bIns="45720" rtlCol="0" anchor="t">
            <a:spAutoFit/>
          </a:bodyPr>
          <a:lstStyle/>
          <a:p>
            <a:r>
              <a:rPr lang="fr-FR" sz="1600" dirty="0" err="1">
                <a:solidFill>
                  <a:schemeClr val="bg1"/>
                </a:solidFill>
                <a:latin typeface="Branding Semibold"/>
                <a:cs typeface="Calibri"/>
              </a:rPr>
              <a:t>Acted</a:t>
            </a:r>
            <a:r>
              <a:rPr lang="fr-FR" sz="1600" dirty="0">
                <a:solidFill>
                  <a:schemeClr val="bg1"/>
                </a:solidFill>
                <a:latin typeface="Branding Semibold"/>
                <a:cs typeface="Calibri"/>
              </a:rPr>
              <a:t> in Jordan </a:t>
            </a:r>
            <a:r>
              <a:rPr lang="fr-FR" sz="1600" dirty="0" err="1">
                <a:solidFill>
                  <a:schemeClr val="bg1"/>
                </a:solidFill>
                <a:latin typeface="Branding Semibold"/>
                <a:cs typeface="Calibri"/>
              </a:rPr>
              <a:t>works</a:t>
            </a:r>
            <a:r>
              <a:rPr lang="fr-FR" sz="1600" dirty="0">
                <a:solidFill>
                  <a:schemeClr val="bg1"/>
                </a:solidFill>
                <a:latin typeface="Branding Semibold"/>
                <a:cs typeface="Calibri"/>
              </a:rPr>
              <a:t> </a:t>
            </a:r>
            <a:r>
              <a:rPr lang="fr-FR" sz="1600" dirty="0" err="1">
                <a:solidFill>
                  <a:schemeClr val="bg1"/>
                </a:solidFill>
                <a:latin typeface="Branding Semibold"/>
                <a:cs typeface="Calibri"/>
              </a:rPr>
              <a:t>towards</a:t>
            </a:r>
            <a:r>
              <a:rPr lang="fr-FR" sz="1600" dirty="0">
                <a:solidFill>
                  <a:schemeClr val="bg1"/>
                </a:solidFill>
                <a:latin typeface="Branding Semibold"/>
                <a:cs typeface="Calibri"/>
              </a:rPr>
              <a:t> a</a:t>
            </a:r>
          </a:p>
        </p:txBody>
      </p:sp>
      <p:pic>
        <p:nvPicPr>
          <p:cNvPr id="10" name="Image 9" descr="Une image contenant logo&#10;&#10;Description générée automatiquement">
            <a:extLst>
              <a:ext uri="{FF2B5EF4-FFF2-40B4-BE49-F238E27FC236}">
                <a16:creationId xmlns:a16="http://schemas.microsoft.com/office/drawing/2014/main" id="{6B2082CC-C370-546D-42AC-C57193B919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3712" y="9738045"/>
            <a:ext cx="2011678" cy="1003357"/>
          </a:xfrm>
          <a:prstGeom prst="rect">
            <a:avLst/>
          </a:prstGeom>
        </p:spPr>
      </p:pic>
      <p:sp>
        <p:nvSpPr>
          <p:cNvPr id="11" name="ZoneTexte 10">
            <a:extLst>
              <a:ext uri="{FF2B5EF4-FFF2-40B4-BE49-F238E27FC236}">
                <a16:creationId xmlns:a16="http://schemas.microsoft.com/office/drawing/2014/main" id="{EA0FFE57-D8D5-C072-CCFD-36CA26E7E0D1}"/>
              </a:ext>
            </a:extLst>
          </p:cNvPr>
          <p:cNvSpPr txBox="1"/>
          <p:nvPr/>
        </p:nvSpPr>
        <p:spPr>
          <a:xfrm>
            <a:off x="5679945" y="10051869"/>
            <a:ext cx="3308090" cy="338554"/>
          </a:xfrm>
          <a:prstGeom prst="rect">
            <a:avLst/>
          </a:prstGeom>
          <a:noFill/>
        </p:spPr>
        <p:txBody>
          <a:bodyPr wrap="square" lIns="91440" tIns="45720" rIns="91440" bIns="45720" rtlCol="0" anchor="t">
            <a:spAutoFit/>
          </a:bodyPr>
          <a:lstStyle/>
          <a:p>
            <a:r>
              <a:rPr lang="fr-FR" sz="1600" dirty="0">
                <a:solidFill>
                  <a:schemeClr val="bg1"/>
                </a:solidFill>
                <a:latin typeface="Branding Semibold"/>
                <a:cs typeface="Calibri"/>
              </a:rPr>
              <a:t>world</a:t>
            </a:r>
          </a:p>
        </p:txBody>
      </p:sp>
      <p:cxnSp>
        <p:nvCxnSpPr>
          <p:cNvPr id="12" name="Connecteur droit 11">
            <a:extLst>
              <a:ext uri="{FF2B5EF4-FFF2-40B4-BE49-F238E27FC236}">
                <a16:creationId xmlns:a16="http://schemas.microsoft.com/office/drawing/2014/main" id="{FC65FEF9-37C4-4BBC-31EC-70A7F2333E9F}"/>
              </a:ext>
            </a:extLst>
          </p:cNvPr>
          <p:cNvCxnSpPr>
            <a:cxnSpLocks/>
          </p:cNvCxnSpPr>
          <p:nvPr/>
        </p:nvCxnSpPr>
        <p:spPr>
          <a:xfrm>
            <a:off x="4676503" y="1292077"/>
            <a:ext cx="2883172" cy="0"/>
          </a:xfrm>
          <a:prstGeom prst="line">
            <a:avLst/>
          </a:prstGeom>
          <a:ln>
            <a:solidFill>
              <a:srgbClr val="45B46E"/>
            </a:solidFil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B2D3CAE1-0A6E-D2AA-D552-E2BF7C7EC99E}"/>
              </a:ext>
            </a:extLst>
          </p:cNvPr>
          <p:cNvSpPr txBox="1"/>
          <p:nvPr/>
        </p:nvSpPr>
        <p:spPr>
          <a:xfrm>
            <a:off x="4686634" y="856023"/>
            <a:ext cx="4300607" cy="338554"/>
          </a:xfrm>
          <a:prstGeom prst="rect">
            <a:avLst/>
          </a:prstGeom>
          <a:noFill/>
        </p:spPr>
        <p:txBody>
          <a:bodyPr wrap="square" lIns="91440" tIns="45720" rIns="91440" bIns="45720" rtlCol="0" anchor="t">
            <a:spAutoFit/>
          </a:bodyPr>
          <a:lstStyle/>
          <a:p>
            <a:r>
              <a:rPr lang="fr-FR" sz="1600" dirty="0">
                <a:solidFill>
                  <a:srgbClr val="1B1464"/>
                </a:solidFill>
                <a:latin typeface="Branding Semibold"/>
                <a:cs typeface="Calibri"/>
              </a:rPr>
              <a:t>Main sectors of intervention</a:t>
            </a:r>
          </a:p>
        </p:txBody>
      </p:sp>
      <p:sp>
        <p:nvSpPr>
          <p:cNvPr id="19" name="ZoneTexte 18">
            <a:extLst>
              <a:ext uri="{FF2B5EF4-FFF2-40B4-BE49-F238E27FC236}">
                <a16:creationId xmlns:a16="http://schemas.microsoft.com/office/drawing/2014/main" id="{EBEB2B7E-071B-65C2-C3E9-E3E1AF9B8F1A}"/>
              </a:ext>
            </a:extLst>
          </p:cNvPr>
          <p:cNvSpPr txBox="1"/>
          <p:nvPr/>
        </p:nvSpPr>
        <p:spPr>
          <a:xfrm>
            <a:off x="5305697" y="1391955"/>
            <a:ext cx="2108529" cy="461665"/>
          </a:xfrm>
          <a:prstGeom prst="rect">
            <a:avLst/>
          </a:prstGeom>
          <a:noFill/>
        </p:spPr>
        <p:txBody>
          <a:bodyPr wrap="square" lIns="91440" tIns="45720" rIns="91440" bIns="45720" rtlCol="0" anchor="t">
            <a:spAutoFit/>
          </a:bodyPr>
          <a:lstStyle/>
          <a:p>
            <a:r>
              <a:rPr lang="fr-FR" sz="1200" dirty="0">
                <a:solidFill>
                  <a:schemeClr val="tx1">
                    <a:lumMod val="75000"/>
                    <a:lumOff val="25000"/>
                  </a:schemeClr>
                </a:solidFill>
                <a:latin typeface="Calibri"/>
                <a:cs typeface="Calibri"/>
              </a:rPr>
              <a:t>Inclusive </a:t>
            </a:r>
            <a:r>
              <a:rPr lang="fr-FR" sz="1200" dirty="0" err="1">
                <a:solidFill>
                  <a:schemeClr val="tx1">
                    <a:lumMod val="75000"/>
                    <a:lumOff val="25000"/>
                  </a:schemeClr>
                </a:solidFill>
                <a:latin typeface="Calibri"/>
                <a:cs typeface="Calibri"/>
              </a:rPr>
              <a:t>Economic</a:t>
            </a:r>
            <a:r>
              <a:rPr lang="fr-FR" sz="1200" dirty="0">
                <a:solidFill>
                  <a:schemeClr val="tx1">
                    <a:lumMod val="75000"/>
                    <a:lumOff val="25000"/>
                  </a:schemeClr>
                </a:solidFill>
                <a:latin typeface="Calibri"/>
                <a:cs typeface="Calibri"/>
              </a:rPr>
              <a:t> </a:t>
            </a:r>
            <a:r>
              <a:rPr lang="fr-FR" sz="1200" dirty="0" err="1">
                <a:solidFill>
                  <a:schemeClr val="tx1">
                    <a:lumMod val="75000"/>
                    <a:lumOff val="25000"/>
                  </a:schemeClr>
                </a:solidFill>
                <a:latin typeface="Calibri"/>
                <a:cs typeface="Calibri"/>
              </a:rPr>
              <a:t>Opportunities</a:t>
            </a:r>
            <a:endParaRPr lang="fr-FR" sz="1200" dirty="0">
              <a:solidFill>
                <a:schemeClr val="tx1">
                  <a:lumMod val="75000"/>
                  <a:lumOff val="25000"/>
                </a:schemeClr>
              </a:solidFill>
              <a:latin typeface="Calibri"/>
              <a:cs typeface="Calibri"/>
            </a:endParaRPr>
          </a:p>
        </p:txBody>
      </p:sp>
      <p:sp>
        <p:nvSpPr>
          <p:cNvPr id="26" name="ZoneTexte 25">
            <a:extLst>
              <a:ext uri="{FF2B5EF4-FFF2-40B4-BE49-F238E27FC236}">
                <a16:creationId xmlns:a16="http://schemas.microsoft.com/office/drawing/2014/main" id="{5FFDA728-1C1D-3FE7-C083-C4FBBAA44E65}"/>
              </a:ext>
            </a:extLst>
          </p:cNvPr>
          <p:cNvSpPr txBox="1"/>
          <p:nvPr/>
        </p:nvSpPr>
        <p:spPr>
          <a:xfrm>
            <a:off x="5314784" y="1851660"/>
            <a:ext cx="2005114" cy="461665"/>
          </a:xfrm>
          <a:prstGeom prst="rect">
            <a:avLst/>
          </a:prstGeom>
          <a:noFill/>
        </p:spPr>
        <p:txBody>
          <a:bodyPr wrap="square" lIns="91440" tIns="45720" rIns="91440" bIns="45720" rtlCol="0" anchor="t">
            <a:spAutoFit/>
          </a:bodyPr>
          <a:lstStyle/>
          <a:p>
            <a:r>
              <a:rPr lang="fr-FR" sz="1200" dirty="0">
                <a:solidFill>
                  <a:schemeClr val="tx1">
                    <a:lumMod val="75000"/>
                    <a:lumOff val="25000"/>
                  </a:schemeClr>
                </a:solidFill>
                <a:latin typeface="Calibri"/>
                <a:cs typeface="Calibri"/>
              </a:rPr>
              <a:t>Collaborative and </a:t>
            </a:r>
            <a:r>
              <a:rPr lang="fr-FR" sz="1200" dirty="0" err="1">
                <a:solidFill>
                  <a:schemeClr val="tx1">
                    <a:lumMod val="75000"/>
                    <a:lumOff val="25000"/>
                  </a:schemeClr>
                </a:solidFill>
                <a:latin typeface="Calibri"/>
                <a:cs typeface="Calibri"/>
              </a:rPr>
              <a:t>Resilient</a:t>
            </a:r>
            <a:r>
              <a:rPr lang="fr-FR" sz="1200" dirty="0">
                <a:solidFill>
                  <a:schemeClr val="tx1">
                    <a:lumMod val="75000"/>
                    <a:lumOff val="25000"/>
                  </a:schemeClr>
                </a:solidFill>
                <a:latin typeface="Calibri"/>
                <a:cs typeface="Calibri"/>
              </a:rPr>
              <a:t> </a:t>
            </a:r>
            <a:r>
              <a:rPr lang="fr-FR" sz="1200" dirty="0" err="1">
                <a:solidFill>
                  <a:schemeClr val="tx1">
                    <a:lumMod val="75000"/>
                    <a:lumOff val="25000"/>
                  </a:schemeClr>
                </a:solidFill>
                <a:latin typeface="Calibri"/>
                <a:cs typeface="Calibri"/>
              </a:rPr>
              <a:t>Ecosystem</a:t>
            </a:r>
            <a:r>
              <a:rPr lang="fr-FR" sz="1200" dirty="0">
                <a:solidFill>
                  <a:schemeClr val="tx1">
                    <a:lumMod val="75000"/>
                    <a:lumOff val="25000"/>
                  </a:schemeClr>
                </a:solidFill>
                <a:latin typeface="Calibri"/>
                <a:cs typeface="Calibri"/>
              </a:rPr>
              <a:t> Management</a:t>
            </a:r>
          </a:p>
        </p:txBody>
      </p:sp>
      <p:sp>
        <p:nvSpPr>
          <p:cNvPr id="27" name="ZoneTexte 26">
            <a:extLst>
              <a:ext uri="{FF2B5EF4-FFF2-40B4-BE49-F238E27FC236}">
                <a16:creationId xmlns:a16="http://schemas.microsoft.com/office/drawing/2014/main" id="{0D275318-6245-B824-6618-B9875E61BBE6}"/>
              </a:ext>
            </a:extLst>
          </p:cNvPr>
          <p:cNvSpPr txBox="1"/>
          <p:nvPr/>
        </p:nvSpPr>
        <p:spPr>
          <a:xfrm>
            <a:off x="5322246" y="2298270"/>
            <a:ext cx="2156228" cy="461665"/>
          </a:xfrm>
          <a:prstGeom prst="rect">
            <a:avLst/>
          </a:prstGeom>
          <a:noFill/>
        </p:spPr>
        <p:txBody>
          <a:bodyPr wrap="square" lIns="91440" tIns="45720" rIns="91440" bIns="45720" rtlCol="0" anchor="t">
            <a:spAutoFit/>
          </a:bodyPr>
          <a:lstStyle/>
          <a:p>
            <a:pPr algn="l"/>
            <a:r>
              <a:rPr lang="en-US" sz="1200" dirty="0">
                <a:solidFill>
                  <a:schemeClr val="tx1">
                    <a:lumMod val="75000"/>
                    <a:lumOff val="25000"/>
                  </a:schemeClr>
                </a:solidFill>
                <a:latin typeface="Calibri"/>
                <a:cs typeface="Calibri"/>
              </a:rPr>
              <a:t>Strengthening Institutions and Civil Society</a:t>
            </a:r>
            <a:endParaRPr lang="fr-FR" sz="1200" dirty="0">
              <a:solidFill>
                <a:schemeClr val="tx1">
                  <a:lumMod val="75000"/>
                  <a:lumOff val="25000"/>
                </a:schemeClr>
              </a:solidFill>
              <a:latin typeface="Calibri"/>
              <a:cs typeface="Calibri"/>
            </a:endParaRPr>
          </a:p>
        </p:txBody>
      </p:sp>
      <p:sp>
        <p:nvSpPr>
          <p:cNvPr id="36" name="ZoneTexte 35">
            <a:extLst>
              <a:ext uri="{FF2B5EF4-FFF2-40B4-BE49-F238E27FC236}">
                <a16:creationId xmlns:a16="http://schemas.microsoft.com/office/drawing/2014/main" id="{85FE1B51-2B8B-89B3-CA5E-669B9E30F6EA}"/>
              </a:ext>
            </a:extLst>
          </p:cNvPr>
          <p:cNvSpPr txBox="1"/>
          <p:nvPr/>
        </p:nvSpPr>
        <p:spPr>
          <a:xfrm>
            <a:off x="2249767" y="6304466"/>
            <a:ext cx="4300607" cy="338554"/>
          </a:xfrm>
          <a:prstGeom prst="rect">
            <a:avLst/>
          </a:prstGeom>
          <a:noFill/>
        </p:spPr>
        <p:txBody>
          <a:bodyPr wrap="square" lIns="91440" tIns="45720" rIns="91440" bIns="45720" rtlCol="0" anchor="t">
            <a:spAutoFit/>
          </a:bodyPr>
          <a:lstStyle/>
          <a:p>
            <a:pPr algn="ctr"/>
            <a:r>
              <a:rPr lang="fr-FR" sz="1600" dirty="0" err="1">
                <a:solidFill>
                  <a:srgbClr val="1B1464"/>
                </a:solidFill>
                <a:latin typeface="Branding Semibold"/>
                <a:cs typeface="Calibri"/>
              </a:rPr>
              <a:t>Map</a:t>
            </a:r>
            <a:r>
              <a:rPr lang="fr-FR" sz="1600" dirty="0">
                <a:solidFill>
                  <a:srgbClr val="1B1464"/>
                </a:solidFill>
                <a:latin typeface="Branding Semibold"/>
                <a:cs typeface="Calibri"/>
              </a:rPr>
              <a:t> key:</a:t>
            </a:r>
          </a:p>
        </p:txBody>
      </p:sp>
      <p:cxnSp>
        <p:nvCxnSpPr>
          <p:cNvPr id="43" name="Connecteur droit 42">
            <a:extLst>
              <a:ext uri="{FF2B5EF4-FFF2-40B4-BE49-F238E27FC236}">
                <a16:creationId xmlns:a16="http://schemas.microsoft.com/office/drawing/2014/main" id="{93C68F6B-0E2E-F4CF-98CE-4D7781DD42BF}"/>
              </a:ext>
            </a:extLst>
          </p:cNvPr>
          <p:cNvCxnSpPr>
            <a:cxnSpLocks/>
          </p:cNvCxnSpPr>
          <p:nvPr/>
        </p:nvCxnSpPr>
        <p:spPr>
          <a:xfrm>
            <a:off x="4007473" y="6636255"/>
            <a:ext cx="3471001" cy="0"/>
          </a:xfrm>
          <a:prstGeom prst="line">
            <a:avLst/>
          </a:prstGeom>
          <a:ln>
            <a:solidFill>
              <a:srgbClr val="45B46E"/>
            </a:solidFill>
          </a:ln>
        </p:spPr>
        <p:style>
          <a:lnRef idx="1">
            <a:schemeClr val="accent1"/>
          </a:lnRef>
          <a:fillRef idx="0">
            <a:schemeClr val="accent1"/>
          </a:fillRef>
          <a:effectRef idx="0">
            <a:schemeClr val="accent1"/>
          </a:effectRef>
          <a:fontRef idx="minor">
            <a:schemeClr val="tx1"/>
          </a:fontRef>
        </p:style>
      </p:cxnSp>
      <p:pic>
        <p:nvPicPr>
          <p:cNvPr id="9" name="Graphic 32">
            <a:extLst>
              <a:ext uri="{FF2B5EF4-FFF2-40B4-BE49-F238E27FC236}">
                <a16:creationId xmlns:a16="http://schemas.microsoft.com/office/drawing/2014/main" id="{2D8F08CD-4877-E002-6631-4B04C8566A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10397" y="2049527"/>
            <a:ext cx="334936" cy="446582"/>
          </a:xfrm>
          <a:prstGeom prst="rect">
            <a:avLst/>
          </a:prstGeom>
        </p:spPr>
      </p:pic>
      <p:grpSp>
        <p:nvGrpSpPr>
          <p:cNvPr id="15" name="Group 14">
            <a:extLst>
              <a:ext uri="{FF2B5EF4-FFF2-40B4-BE49-F238E27FC236}">
                <a16:creationId xmlns:a16="http://schemas.microsoft.com/office/drawing/2014/main" id="{4CF77BD8-2CFB-59D9-E998-EE304B860CE7}"/>
              </a:ext>
            </a:extLst>
          </p:cNvPr>
          <p:cNvGrpSpPr/>
          <p:nvPr/>
        </p:nvGrpSpPr>
        <p:grpSpPr>
          <a:xfrm>
            <a:off x="4017186" y="3178548"/>
            <a:ext cx="3187258" cy="3106019"/>
            <a:chOff x="4206545" y="3219087"/>
            <a:chExt cx="2991004" cy="2953488"/>
          </a:xfrm>
        </p:grpSpPr>
        <p:pic>
          <p:nvPicPr>
            <p:cNvPr id="62" name="Picture 61" descr="A map of the middle east&#10;&#10;Description automatically generated with low confidence">
              <a:extLst>
                <a:ext uri="{FF2B5EF4-FFF2-40B4-BE49-F238E27FC236}">
                  <a16:creationId xmlns:a16="http://schemas.microsoft.com/office/drawing/2014/main" id="{2FB35370-BA8A-B3CF-1C2D-E82F75401148}"/>
                </a:ext>
              </a:extLst>
            </p:cNvPr>
            <p:cNvPicPr>
              <a:picLocks noChangeAspect="1"/>
            </p:cNvPicPr>
            <p:nvPr/>
          </p:nvPicPr>
          <p:blipFill rotWithShape="1">
            <a:blip r:embed="rId10">
              <a:extLst>
                <a:ext uri="{28A0092B-C50C-407E-A947-70E740481C1C}">
                  <a14:useLocalDpi xmlns:a14="http://schemas.microsoft.com/office/drawing/2010/main" val="0"/>
                </a:ext>
              </a:extLst>
            </a:blip>
            <a:srcRect t="7515" b="22672"/>
            <a:stretch/>
          </p:blipFill>
          <p:spPr>
            <a:xfrm>
              <a:off x="4206545" y="3219087"/>
              <a:ext cx="2991004" cy="2953488"/>
            </a:xfrm>
            <a:prstGeom prst="rect">
              <a:avLst/>
            </a:prstGeom>
            <a:ln w="12700">
              <a:solidFill>
                <a:srgbClr val="1B1464"/>
              </a:solidFill>
            </a:ln>
          </p:spPr>
        </p:pic>
        <p:pic>
          <p:nvPicPr>
            <p:cNvPr id="51" name="Image 39" descr="Une image contenant horloge&#10;&#10;Description générée automatiquement">
              <a:extLst>
                <a:ext uri="{FF2B5EF4-FFF2-40B4-BE49-F238E27FC236}">
                  <a16:creationId xmlns:a16="http://schemas.microsoft.com/office/drawing/2014/main" id="{1FD741FA-A112-BE73-1CC8-B0F640706E0E}"/>
                </a:ext>
              </a:extLst>
            </p:cNvPr>
            <p:cNvPicPr>
              <a:picLocks noChangeAspect="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786933" y="4796074"/>
              <a:ext cx="145696" cy="161412"/>
            </a:xfrm>
            <a:prstGeom prst="rect">
              <a:avLst/>
            </a:prstGeom>
          </p:spPr>
        </p:pic>
        <p:pic>
          <p:nvPicPr>
            <p:cNvPr id="53" name="Image 39" descr="Une image contenant horloge&#10;&#10;Description générée automatiquement">
              <a:extLst>
                <a:ext uri="{FF2B5EF4-FFF2-40B4-BE49-F238E27FC236}">
                  <a16:creationId xmlns:a16="http://schemas.microsoft.com/office/drawing/2014/main" id="{6C39B120-2B7E-6FFB-D5D7-6BB663022EC1}"/>
                </a:ext>
              </a:extLst>
            </p:cNvPr>
            <p:cNvPicPr>
              <a:picLocks noChangeAspect="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13666" y="4312908"/>
              <a:ext cx="138977" cy="153969"/>
            </a:xfrm>
            <a:prstGeom prst="rect">
              <a:avLst/>
            </a:prstGeom>
          </p:spPr>
        </p:pic>
        <p:pic>
          <p:nvPicPr>
            <p:cNvPr id="55" name="Image 39" descr="Une image contenant horloge&#10;&#10;Description générée automatiquement">
              <a:extLst>
                <a:ext uri="{FF2B5EF4-FFF2-40B4-BE49-F238E27FC236}">
                  <a16:creationId xmlns:a16="http://schemas.microsoft.com/office/drawing/2014/main" id="{5A683D17-CF41-B64F-9CFD-B5583042A419}"/>
                </a:ext>
              </a:extLst>
            </p:cNvPr>
            <p:cNvPicPr>
              <a:picLocks noChangeAspect="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93067" y="4163677"/>
              <a:ext cx="138977" cy="153969"/>
            </a:xfrm>
            <a:prstGeom prst="rect">
              <a:avLst/>
            </a:prstGeom>
          </p:spPr>
        </p:pic>
        <p:pic>
          <p:nvPicPr>
            <p:cNvPr id="56" name="Image 39" descr="Une image contenant horloge&#10;&#10;Description générée automatiquement">
              <a:extLst>
                <a:ext uri="{FF2B5EF4-FFF2-40B4-BE49-F238E27FC236}">
                  <a16:creationId xmlns:a16="http://schemas.microsoft.com/office/drawing/2014/main" id="{64688F37-DC33-160A-E72F-B49AF25D66E3}"/>
                </a:ext>
              </a:extLst>
            </p:cNvPr>
            <p:cNvPicPr>
              <a:picLocks noChangeAspect="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29335" y="4148856"/>
              <a:ext cx="147445" cy="163350"/>
            </a:xfrm>
            <a:prstGeom prst="rect">
              <a:avLst/>
            </a:prstGeom>
          </p:spPr>
        </p:pic>
        <p:pic>
          <p:nvPicPr>
            <p:cNvPr id="57" name="Image 37" descr="Une image contenant horloge&#10;&#10;Description générée automatiquement">
              <a:extLst>
                <a:ext uri="{FF2B5EF4-FFF2-40B4-BE49-F238E27FC236}">
                  <a16:creationId xmlns:a16="http://schemas.microsoft.com/office/drawing/2014/main" id="{1305FFDC-1457-2270-7E83-94CCDD64D6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05414" y="4327163"/>
              <a:ext cx="141373" cy="156622"/>
            </a:xfrm>
            <a:prstGeom prst="rect">
              <a:avLst/>
            </a:prstGeom>
          </p:spPr>
        </p:pic>
      </p:grpSp>
      <p:pic>
        <p:nvPicPr>
          <p:cNvPr id="58" name="Graphic 57">
            <a:extLst>
              <a:ext uri="{FF2B5EF4-FFF2-40B4-BE49-F238E27FC236}">
                <a16:creationId xmlns:a16="http://schemas.microsoft.com/office/drawing/2014/main" id="{A87AE203-9BFF-0219-9B57-210B8200B6F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49551" y="1412071"/>
            <a:ext cx="360815" cy="393617"/>
          </a:xfrm>
          <a:prstGeom prst="rect">
            <a:avLst/>
          </a:prstGeom>
        </p:spPr>
      </p:pic>
      <p:pic>
        <p:nvPicPr>
          <p:cNvPr id="59" name="Graphic 58">
            <a:extLst>
              <a:ext uri="{FF2B5EF4-FFF2-40B4-BE49-F238E27FC236}">
                <a16:creationId xmlns:a16="http://schemas.microsoft.com/office/drawing/2014/main" id="{EDB1BC0A-C384-70A0-B043-9C243639D36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873457" y="1916291"/>
            <a:ext cx="359790" cy="359790"/>
          </a:xfrm>
          <a:prstGeom prst="rect">
            <a:avLst/>
          </a:prstGeom>
        </p:spPr>
      </p:pic>
      <p:pic>
        <p:nvPicPr>
          <p:cNvPr id="61" name="Graphic 60">
            <a:extLst>
              <a:ext uri="{FF2B5EF4-FFF2-40B4-BE49-F238E27FC236}">
                <a16:creationId xmlns:a16="http://schemas.microsoft.com/office/drawing/2014/main" id="{E97EE4CA-53DF-EA31-3E18-45869CADC8C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884217" y="2340205"/>
            <a:ext cx="372094" cy="372094"/>
          </a:xfrm>
          <a:prstGeom prst="rect">
            <a:avLst/>
          </a:prstGeom>
        </p:spPr>
      </p:pic>
      <p:pic>
        <p:nvPicPr>
          <p:cNvPr id="33" name="Picture 32" descr="A picture containing screenshot, text&#10;&#10;Description automatically generated">
            <a:extLst>
              <a:ext uri="{FF2B5EF4-FFF2-40B4-BE49-F238E27FC236}">
                <a16:creationId xmlns:a16="http://schemas.microsoft.com/office/drawing/2014/main" id="{96048816-3DBC-EAA0-C091-BFF0A086BB88}"/>
              </a:ext>
            </a:extLst>
          </p:cNvPr>
          <p:cNvPicPr>
            <a:picLocks noChangeAspect="1"/>
          </p:cNvPicPr>
          <p:nvPr/>
        </p:nvPicPr>
        <p:blipFill rotWithShape="1">
          <a:blip r:embed="rId18">
            <a:extLst>
              <a:ext uri="{28A0092B-C50C-407E-A947-70E740481C1C}">
                <a14:useLocalDpi xmlns:a14="http://schemas.microsoft.com/office/drawing/2010/main" val="0"/>
              </a:ext>
            </a:extLst>
          </a:blip>
          <a:srcRect l="2877" t="92373" r="3891" b="1725"/>
          <a:stretch/>
        </p:blipFill>
        <p:spPr>
          <a:xfrm>
            <a:off x="53219" y="8914643"/>
            <a:ext cx="7453235" cy="667246"/>
          </a:xfrm>
          <a:prstGeom prst="rect">
            <a:avLst/>
          </a:prstGeom>
        </p:spPr>
      </p:pic>
      <p:sp>
        <p:nvSpPr>
          <p:cNvPr id="28" name="TextBox 27">
            <a:extLst>
              <a:ext uri="{FF2B5EF4-FFF2-40B4-BE49-F238E27FC236}">
                <a16:creationId xmlns:a16="http://schemas.microsoft.com/office/drawing/2014/main" id="{E6457007-2C95-00A5-F7AC-49CC38CC71F4}"/>
              </a:ext>
            </a:extLst>
          </p:cNvPr>
          <p:cNvSpPr txBox="1"/>
          <p:nvPr/>
        </p:nvSpPr>
        <p:spPr>
          <a:xfrm>
            <a:off x="3913973" y="7552269"/>
            <a:ext cx="3333878" cy="830997"/>
          </a:xfrm>
          <a:prstGeom prst="rect">
            <a:avLst/>
          </a:prstGeom>
          <a:noFill/>
        </p:spPr>
        <p:txBody>
          <a:bodyPr wrap="square">
            <a:spAutoFit/>
          </a:bodyPr>
          <a:lstStyle/>
          <a:p>
            <a:pPr algn="just"/>
            <a:r>
              <a:rPr lang="en-US" sz="1200" dirty="0">
                <a:solidFill>
                  <a:schemeClr val="tx1">
                    <a:lumMod val="75000"/>
                    <a:lumOff val="25000"/>
                  </a:schemeClr>
                </a:solidFill>
                <a:latin typeface="Calibri"/>
                <a:cs typeface="Calibri"/>
              </a:rPr>
              <a:t>incorporates environmental action and circular economic models in order to enable community resilience, thereby ensuring basic needs are met and social cohesion is promoted.</a:t>
            </a:r>
          </a:p>
        </p:txBody>
      </p:sp>
      <p:pic>
        <p:nvPicPr>
          <p:cNvPr id="38" name="Image 37" descr="Une image contenant horloge&#10;&#10;Description générée automatiquement">
            <a:extLst>
              <a:ext uri="{FF2B5EF4-FFF2-40B4-BE49-F238E27FC236}">
                <a16:creationId xmlns:a16="http://schemas.microsoft.com/office/drawing/2014/main" id="{24F975D6-5BDB-FCA8-D6B8-6FA4B2295C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90528" y="6664779"/>
            <a:ext cx="271581" cy="300875"/>
          </a:xfrm>
          <a:prstGeom prst="rect">
            <a:avLst/>
          </a:prstGeom>
        </p:spPr>
      </p:pic>
      <p:sp>
        <p:nvSpPr>
          <p:cNvPr id="39" name="ZoneTexte 38">
            <a:extLst>
              <a:ext uri="{FF2B5EF4-FFF2-40B4-BE49-F238E27FC236}">
                <a16:creationId xmlns:a16="http://schemas.microsoft.com/office/drawing/2014/main" id="{BB36478A-2000-44CB-46CC-327BB48BAE35}"/>
              </a:ext>
            </a:extLst>
          </p:cNvPr>
          <p:cNvSpPr txBox="1"/>
          <p:nvPr/>
        </p:nvSpPr>
        <p:spPr>
          <a:xfrm>
            <a:off x="4205890" y="6679609"/>
            <a:ext cx="1442917" cy="276999"/>
          </a:xfrm>
          <a:prstGeom prst="rect">
            <a:avLst/>
          </a:prstGeom>
          <a:noFill/>
        </p:spPr>
        <p:txBody>
          <a:bodyPr wrap="square" lIns="91440" tIns="45720" rIns="91440" bIns="45720" rtlCol="0" anchor="t">
            <a:spAutoFit/>
          </a:bodyPr>
          <a:lstStyle/>
          <a:p>
            <a:pPr algn="just"/>
            <a:r>
              <a:rPr lang="fr-FR" sz="1200" dirty="0">
                <a:solidFill>
                  <a:schemeClr val="tx1">
                    <a:lumMod val="75000"/>
                    <a:lumOff val="25000"/>
                  </a:schemeClr>
                </a:solidFill>
                <a:latin typeface="Calibri"/>
                <a:cs typeface="Calibri"/>
              </a:rPr>
              <a:t>Coordination offices</a:t>
            </a:r>
          </a:p>
        </p:txBody>
      </p:sp>
      <p:pic>
        <p:nvPicPr>
          <p:cNvPr id="40" name="Image 39" descr="Une image contenant horloge&#10;&#10;Description générée automatiquement">
            <a:extLst>
              <a:ext uri="{FF2B5EF4-FFF2-40B4-BE49-F238E27FC236}">
                <a16:creationId xmlns:a16="http://schemas.microsoft.com/office/drawing/2014/main" id="{CF09A62D-FB5D-3E49-EC86-E359B91E243C}"/>
              </a:ext>
            </a:extLst>
          </p:cNvPr>
          <p:cNvPicPr>
            <a:picLocks noChangeAspect="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83574" y="6938289"/>
            <a:ext cx="274730" cy="304364"/>
          </a:xfrm>
          <a:prstGeom prst="rect">
            <a:avLst/>
          </a:prstGeom>
        </p:spPr>
      </p:pic>
      <p:sp>
        <p:nvSpPr>
          <p:cNvPr id="42" name="ZoneTexte 41">
            <a:extLst>
              <a:ext uri="{FF2B5EF4-FFF2-40B4-BE49-F238E27FC236}">
                <a16:creationId xmlns:a16="http://schemas.microsoft.com/office/drawing/2014/main" id="{F9EFD829-E2C1-D800-78B6-997599FCB606}"/>
              </a:ext>
            </a:extLst>
          </p:cNvPr>
          <p:cNvSpPr txBox="1"/>
          <p:nvPr/>
        </p:nvSpPr>
        <p:spPr>
          <a:xfrm>
            <a:off x="4217464" y="6972433"/>
            <a:ext cx="1092581" cy="276999"/>
          </a:xfrm>
          <a:prstGeom prst="rect">
            <a:avLst/>
          </a:prstGeom>
          <a:noFill/>
        </p:spPr>
        <p:txBody>
          <a:bodyPr wrap="square" lIns="91440" tIns="45720" rIns="91440" bIns="45720" rtlCol="0" anchor="t">
            <a:spAutoFit/>
          </a:bodyPr>
          <a:lstStyle/>
          <a:p>
            <a:pPr algn="just"/>
            <a:r>
              <a:rPr lang="fr-FR" sz="1200" dirty="0">
                <a:solidFill>
                  <a:schemeClr val="tx1">
                    <a:lumMod val="75000"/>
                    <a:lumOff val="25000"/>
                  </a:schemeClr>
                </a:solidFill>
                <a:latin typeface="Calibri"/>
                <a:cs typeface="Calibri"/>
              </a:rPr>
              <a:t>Area offices</a:t>
            </a:r>
          </a:p>
        </p:txBody>
      </p:sp>
      <p:sp>
        <p:nvSpPr>
          <p:cNvPr id="49" name="ZoneTexte 48">
            <a:extLst>
              <a:ext uri="{FF2B5EF4-FFF2-40B4-BE49-F238E27FC236}">
                <a16:creationId xmlns:a16="http://schemas.microsoft.com/office/drawing/2014/main" id="{667C96D0-B3B8-B8E2-181C-29069FFE8464}"/>
              </a:ext>
            </a:extLst>
          </p:cNvPr>
          <p:cNvSpPr txBox="1"/>
          <p:nvPr/>
        </p:nvSpPr>
        <p:spPr>
          <a:xfrm>
            <a:off x="4213700" y="7259315"/>
            <a:ext cx="2917025" cy="276999"/>
          </a:xfrm>
          <a:prstGeom prst="rect">
            <a:avLst/>
          </a:prstGeom>
          <a:noFill/>
        </p:spPr>
        <p:txBody>
          <a:bodyPr wrap="square" lIns="91440" tIns="45720" rIns="91440" bIns="45720" rtlCol="0" anchor="t">
            <a:spAutoFit/>
          </a:bodyPr>
          <a:lstStyle/>
          <a:p>
            <a:pPr algn="just"/>
            <a:r>
              <a:rPr lang="fr-FR" sz="1200" dirty="0" err="1">
                <a:solidFill>
                  <a:schemeClr val="tx1">
                    <a:lumMod val="75000"/>
                    <a:lumOff val="25000"/>
                  </a:schemeClr>
                </a:solidFill>
                <a:latin typeface="Calibri"/>
                <a:cs typeface="Calibri"/>
              </a:rPr>
              <a:t>Implementation</a:t>
            </a:r>
            <a:r>
              <a:rPr lang="fr-FR" sz="1200" dirty="0">
                <a:solidFill>
                  <a:schemeClr val="tx1">
                    <a:lumMod val="75000"/>
                    <a:lumOff val="25000"/>
                  </a:schemeClr>
                </a:solidFill>
                <a:latin typeface="Calibri"/>
                <a:cs typeface="Calibri"/>
              </a:rPr>
              <a:t> zone</a:t>
            </a:r>
          </a:p>
        </p:txBody>
      </p:sp>
      <p:sp>
        <p:nvSpPr>
          <p:cNvPr id="52" name="Rectangle 51">
            <a:extLst>
              <a:ext uri="{FF2B5EF4-FFF2-40B4-BE49-F238E27FC236}">
                <a16:creationId xmlns:a16="http://schemas.microsoft.com/office/drawing/2014/main" id="{D8A09964-3704-3D8F-A47D-AF73AC6A025C}"/>
              </a:ext>
            </a:extLst>
          </p:cNvPr>
          <p:cNvSpPr/>
          <p:nvPr/>
        </p:nvSpPr>
        <p:spPr>
          <a:xfrm>
            <a:off x="4017186" y="7308407"/>
            <a:ext cx="196514" cy="177517"/>
          </a:xfrm>
          <a:prstGeom prst="rect">
            <a:avLst/>
          </a:prstGeom>
          <a:solidFill>
            <a:srgbClr val="DCDC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38">
            <a:extLst>
              <a:ext uri="{FF2B5EF4-FFF2-40B4-BE49-F238E27FC236}">
                <a16:creationId xmlns:a16="http://schemas.microsoft.com/office/drawing/2014/main" id="{37B956AE-F8AE-CE43-994F-2F55EB1BCAA2}"/>
              </a:ext>
            </a:extLst>
          </p:cNvPr>
          <p:cNvSpPr txBox="1"/>
          <p:nvPr/>
        </p:nvSpPr>
        <p:spPr>
          <a:xfrm>
            <a:off x="5696262" y="6663837"/>
            <a:ext cx="1453785" cy="276999"/>
          </a:xfrm>
          <a:prstGeom prst="rect">
            <a:avLst/>
          </a:prstGeom>
          <a:noFill/>
        </p:spPr>
        <p:txBody>
          <a:bodyPr wrap="square" lIns="91440" tIns="45720" rIns="91440" bIns="45720" rtlCol="0" anchor="t">
            <a:spAutoFit/>
          </a:bodyPr>
          <a:lstStyle/>
          <a:p>
            <a:pPr algn="just"/>
            <a:r>
              <a:rPr lang="fr-FR" sz="1200" dirty="0">
                <a:solidFill>
                  <a:schemeClr val="tx1">
                    <a:lumMod val="75000"/>
                    <a:lumOff val="25000"/>
                  </a:schemeClr>
                </a:solidFill>
                <a:latin typeface="Calibri"/>
                <a:cs typeface="Calibri"/>
              </a:rPr>
              <a:t>1     </a:t>
            </a:r>
            <a:r>
              <a:rPr lang="fr-FR" sz="1200" dirty="0" err="1">
                <a:solidFill>
                  <a:schemeClr val="tx1">
                    <a:lumMod val="75000"/>
                    <a:lumOff val="25000"/>
                  </a:schemeClr>
                </a:solidFill>
                <a:latin typeface="Calibri"/>
                <a:cs typeface="Calibri"/>
              </a:rPr>
              <a:t>Israel</a:t>
            </a:r>
            <a:endParaRPr lang="fr-FR" sz="1200" dirty="0">
              <a:solidFill>
                <a:schemeClr val="tx1">
                  <a:lumMod val="75000"/>
                  <a:lumOff val="25000"/>
                </a:schemeClr>
              </a:solidFill>
              <a:latin typeface="Calibri"/>
              <a:cs typeface="Calibri"/>
            </a:endParaRPr>
          </a:p>
        </p:txBody>
      </p:sp>
      <p:sp>
        <p:nvSpPr>
          <p:cNvPr id="68" name="ZoneTexte 38">
            <a:extLst>
              <a:ext uri="{FF2B5EF4-FFF2-40B4-BE49-F238E27FC236}">
                <a16:creationId xmlns:a16="http://schemas.microsoft.com/office/drawing/2014/main" id="{AA5207C1-DB27-7E48-C218-BB47691D487D}"/>
              </a:ext>
            </a:extLst>
          </p:cNvPr>
          <p:cNvSpPr txBox="1"/>
          <p:nvPr/>
        </p:nvSpPr>
        <p:spPr>
          <a:xfrm>
            <a:off x="5702978" y="6879060"/>
            <a:ext cx="2314674" cy="461665"/>
          </a:xfrm>
          <a:prstGeom prst="rect">
            <a:avLst/>
          </a:prstGeom>
          <a:noFill/>
        </p:spPr>
        <p:txBody>
          <a:bodyPr wrap="square" lIns="91440" tIns="45720" rIns="91440" bIns="45720" rtlCol="0" anchor="t">
            <a:spAutoFit/>
          </a:bodyPr>
          <a:lstStyle/>
          <a:p>
            <a:pPr marL="228600" indent="-228600">
              <a:buAutoNum type="arabicPlain" startAt="2"/>
            </a:pPr>
            <a:r>
              <a:rPr lang="fr-FR" sz="1200" dirty="0" err="1">
                <a:solidFill>
                  <a:schemeClr val="tx1">
                    <a:lumMod val="75000"/>
                    <a:lumOff val="25000"/>
                  </a:schemeClr>
                </a:solidFill>
                <a:latin typeface="Calibri"/>
                <a:cs typeface="Calibri"/>
              </a:rPr>
              <a:t>Occupied</a:t>
            </a:r>
            <a:r>
              <a:rPr lang="fr-FR" sz="1200" dirty="0">
                <a:solidFill>
                  <a:schemeClr val="tx1">
                    <a:lumMod val="75000"/>
                    <a:lumOff val="25000"/>
                  </a:schemeClr>
                </a:solidFill>
                <a:latin typeface="Calibri"/>
                <a:cs typeface="Calibri"/>
              </a:rPr>
              <a:t> </a:t>
            </a:r>
            <a:r>
              <a:rPr lang="fr-FR" sz="1200" dirty="0" err="1">
                <a:solidFill>
                  <a:schemeClr val="tx1">
                    <a:lumMod val="75000"/>
                    <a:lumOff val="25000"/>
                  </a:schemeClr>
                </a:solidFill>
                <a:latin typeface="Calibri"/>
                <a:cs typeface="Calibri"/>
              </a:rPr>
              <a:t>Palestinian</a:t>
            </a:r>
            <a:endParaRPr lang="fr-FR" sz="1200" dirty="0">
              <a:solidFill>
                <a:schemeClr val="tx1">
                  <a:lumMod val="75000"/>
                  <a:lumOff val="25000"/>
                </a:schemeClr>
              </a:solidFill>
              <a:latin typeface="Calibri"/>
              <a:cs typeface="Calibri"/>
            </a:endParaRPr>
          </a:p>
          <a:p>
            <a:r>
              <a:rPr lang="fr-FR" sz="1200" dirty="0">
                <a:solidFill>
                  <a:schemeClr val="tx1">
                    <a:lumMod val="75000"/>
                    <a:lumOff val="25000"/>
                  </a:schemeClr>
                </a:solidFill>
                <a:latin typeface="Calibri"/>
                <a:cs typeface="Calibri"/>
              </a:rPr>
              <a:t>       </a:t>
            </a:r>
            <a:r>
              <a:rPr lang="fr-FR" sz="1200" dirty="0" err="1">
                <a:solidFill>
                  <a:schemeClr val="tx1">
                    <a:lumMod val="75000"/>
                    <a:lumOff val="25000"/>
                  </a:schemeClr>
                </a:solidFill>
                <a:latin typeface="Calibri"/>
                <a:cs typeface="Calibri"/>
              </a:rPr>
              <a:t>Territories</a:t>
            </a:r>
            <a:endParaRPr lang="fr-FR" sz="1200" dirty="0">
              <a:solidFill>
                <a:schemeClr val="tx1">
                  <a:lumMod val="75000"/>
                  <a:lumOff val="25000"/>
                </a:schemeClr>
              </a:solidFill>
              <a:latin typeface="Calibri"/>
              <a:cs typeface="Calibri"/>
            </a:endParaRPr>
          </a:p>
        </p:txBody>
      </p:sp>
      <p:sp>
        <p:nvSpPr>
          <p:cNvPr id="72" name="ZoneTexte 38">
            <a:extLst>
              <a:ext uri="{FF2B5EF4-FFF2-40B4-BE49-F238E27FC236}">
                <a16:creationId xmlns:a16="http://schemas.microsoft.com/office/drawing/2014/main" id="{FC99FD39-F1EE-12C0-4CE2-0EBED478C0B3}"/>
              </a:ext>
            </a:extLst>
          </p:cNvPr>
          <p:cNvSpPr txBox="1"/>
          <p:nvPr/>
        </p:nvSpPr>
        <p:spPr>
          <a:xfrm>
            <a:off x="5696261" y="7251985"/>
            <a:ext cx="1453785" cy="276999"/>
          </a:xfrm>
          <a:prstGeom prst="rect">
            <a:avLst/>
          </a:prstGeom>
          <a:noFill/>
        </p:spPr>
        <p:txBody>
          <a:bodyPr wrap="square" lIns="91440" tIns="45720" rIns="91440" bIns="45720" rtlCol="0" anchor="t">
            <a:spAutoFit/>
          </a:bodyPr>
          <a:lstStyle/>
          <a:p>
            <a:pPr algn="just"/>
            <a:r>
              <a:rPr lang="fr-FR" sz="1200" dirty="0">
                <a:solidFill>
                  <a:schemeClr val="tx1">
                    <a:lumMod val="75000"/>
                    <a:lumOff val="25000"/>
                  </a:schemeClr>
                </a:solidFill>
                <a:latin typeface="Calibri"/>
                <a:cs typeface="Calibri"/>
              </a:rPr>
              <a:t>3     Lebanon</a:t>
            </a:r>
          </a:p>
        </p:txBody>
      </p:sp>
      <p:sp>
        <p:nvSpPr>
          <p:cNvPr id="65" name="Rectangle 64">
            <a:extLst>
              <a:ext uri="{FF2B5EF4-FFF2-40B4-BE49-F238E27FC236}">
                <a16:creationId xmlns:a16="http://schemas.microsoft.com/office/drawing/2014/main" id="{B081756A-99A9-C5B7-FF0F-89D9A41223D7}"/>
              </a:ext>
            </a:extLst>
          </p:cNvPr>
          <p:cNvSpPr/>
          <p:nvPr/>
        </p:nvSpPr>
        <p:spPr>
          <a:xfrm>
            <a:off x="5727683" y="6935396"/>
            <a:ext cx="196514" cy="177517"/>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a:extLst>
              <a:ext uri="{FF2B5EF4-FFF2-40B4-BE49-F238E27FC236}">
                <a16:creationId xmlns:a16="http://schemas.microsoft.com/office/drawing/2014/main" id="{AF9186B9-42C0-75FD-02C8-F9E81025683B}"/>
              </a:ext>
            </a:extLst>
          </p:cNvPr>
          <p:cNvSpPr/>
          <p:nvPr/>
        </p:nvSpPr>
        <p:spPr>
          <a:xfrm>
            <a:off x="5727683" y="6710051"/>
            <a:ext cx="196514" cy="177517"/>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a:extLst>
              <a:ext uri="{FF2B5EF4-FFF2-40B4-BE49-F238E27FC236}">
                <a16:creationId xmlns:a16="http://schemas.microsoft.com/office/drawing/2014/main" id="{B98DF6A0-094B-79AF-D28B-4AE82F0142F6}"/>
              </a:ext>
            </a:extLst>
          </p:cNvPr>
          <p:cNvSpPr/>
          <p:nvPr/>
        </p:nvSpPr>
        <p:spPr>
          <a:xfrm>
            <a:off x="5730659" y="7303876"/>
            <a:ext cx="196514" cy="177517"/>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4882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avec coin arrondi et coin rogné en haut 7">
            <a:extLst>
              <a:ext uri="{FF2B5EF4-FFF2-40B4-BE49-F238E27FC236}">
                <a16:creationId xmlns:a16="http://schemas.microsoft.com/office/drawing/2014/main" id="{B99DDE42-727C-26D7-590B-9C7444387E8C}"/>
              </a:ext>
            </a:extLst>
          </p:cNvPr>
          <p:cNvSpPr/>
          <p:nvPr/>
        </p:nvSpPr>
        <p:spPr>
          <a:xfrm rot="10800000">
            <a:off x="-913619" y="-710403"/>
            <a:ext cx="6739653" cy="1420799"/>
          </a:xfrm>
          <a:prstGeom prst="snipRound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6B04C"/>
              </a:solidFill>
            </a:endParaRPr>
          </a:p>
        </p:txBody>
      </p:sp>
      <p:sp>
        <p:nvSpPr>
          <p:cNvPr id="3" name="Rectangle : avec coin arrondi et coin rogné en haut 2">
            <a:extLst>
              <a:ext uri="{FF2B5EF4-FFF2-40B4-BE49-F238E27FC236}">
                <a16:creationId xmlns:a16="http://schemas.microsoft.com/office/drawing/2014/main" id="{6C174E6F-F3ED-57D5-0CF9-3258669AA3D0}"/>
              </a:ext>
            </a:extLst>
          </p:cNvPr>
          <p:cNvSpPr/>
          <p:nvPr/>
        </p:nvSpPr>
        <p:spPr>
          <a:xfrm rot="10800000">
            <a:off x="-304021" y="9598850"/>
            <a:ext cx="8442179" cy="1420799"/>
          </a:xfrm>
          <a:prstGeom prst="snipRound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46B04C"/>
              </a:solidFill>
            </a:endParaRPr>
          </a:p>
        </p:txBody>
      </p:sp>
      <p:cxnSp>
        <p:nvCxnSpPr>
          <p:cNvPr id="55" name="Connecteur droit 54">
            <a:extLst>
              <a:ext uri="{FF2B5EF4-FFF2-40B4-BE49-F238E27FC236}">
                <a16:creationId xmlns:a16="http://schemas.microsoft.com/office/drawing/2014/main" id="{9C7FFBD7-D3CB-D782-D59A-9A8FB2133766}"/>
              </a:ext>
            </a:extLst>
          </p:cNvPr>
          <p:cNvCxnSpPr>
            <a:cxnSpLocks/>
          </p:cNvCxnSpPr>
          <p:nvPr/>
        </p:nvCxnSpPr>
        <p:spPr>
          <a:xfrm>
            <a:off x="8464" y="1511540"/>
            <a:ext cx="3683002" cy="0"/>
          </a:xfrm>
          <a:prstGeom prst="line">
            <a:avLst/>
          </a:prstGeom>
          <a:ln>
            <a:solidFill>
              <a:srgbClr val="45B46E"/>
            </a:solidFill>
          </a:ln>
        </p:spPr>
        <p:style>
          <a:lnRef idx="1">
            <a:schemeClr val="accent1"/>
          </a:lnRef>
          <a:fillRef idx="0">
            <a:schemeClr val="accent1"/>
          </a:fillRef>
          <a:effectRef idx="0">
            <a:schemeClr val="accent1"/>
          </a:effectRef>
          <a:fontRef idx="minor">
            <a:schemeClr val="tx1"/>
          </a:fontRef>
        </p:style>
      </p:cxnSp>
      <p:sp>
        <p:nvSpPr>
          <p:cNvPr id="58" name="ZoneTexte 57">
            <a:extLst>
              <a:ext uri="{FF2B5EF4-FFF2-40B4-BE49-F238E27FC236}">
                <a16:creationId xmlns:a16="http://schemas.microsoft.com/office/drawing/2014/main" id="{C06B9DC3-2E20-2937-5BA4-92A9B3BE5BE7}"/>
              </a:ext>
            </a:extLst>
          </p:cNvPr>
          <p:cNvSpPr txBox="1"/>
          <p:nvPr/>
        </p:nvSpPr>
        <p:spPr>
          <a:xfrm>
            <a:off x="65189" y="1598002"/>
            <a:ext cx="3714647" cy="2620269"/>
          </a:xfrm>
          <a:prstGeom prst="rect">
            <a:avLst/>
          </a:prstGeom>
          <a:noFill/>
        </p:spPr>
        <p:txBody>
          <a:bodyPr wrap="square" lIns="91440" tIns="45720" rIns="91440" bIns="45720" rtlCol="0" anchor="t">
            <a:spAutoFit/>
          </a:bodyPr>
          <a:lstStyle/>
          <a:p>
            <a:pPr algn="just">
              <a:lnSpc>
                <a:spcPct val="107000"/>
              </a:lnSpc>
              <a:spcAft>
                <a:spcPts val="800"/>
              </a:spcAft>
            </a:pPr>
            <a:r>
              <a:rPr lang="en-GB" sz="1100" dirty="0">
                <a:solidFill>
                  <a:srgbClr val="545454"/>
                </a:solidFill>
                <a:latin typeface="Calibri" panose="020F0502020204030204" pitchFamily="34" charset="0"/>
              </a:rPr>
              <a:t>Acted promotes increased income generation and self-reliance through self-employment, entrepreneurship and business skill development. This includes building soft skills and technical capacities of vulnerable Jordanians and Syrian refugees through sustainable ecosystem management and market-based approaches. In 2023, Acted is targeting 336 individuals with business development training activities, as well as supporting 509 individuals through business development grants. Through cash-for-work programmes, Acted is also providing short-term employment opportunities and training to 477 participants, whilst supporting local communities through infrastructure projects including the rehabilitation of urban green spaces, local heritage preservation, and reforestation schemes.  </a:t>
            </a:r>
          </a:p>
        </p:txBody>
      </p:sp>
      <p:sp>
        <p:nvSpPr>
          <p:cNvPr id="59" name="ZoneTexte 58">
            <a:extLst>
              <a:ext uri="{FF2B5EF4-FFF2-40B4-BE49-F238E27FC236}">
                <a16:creationId xmlns:a16="http://schemas.microsoft.com/office/drawing/2014/main" id="{90FD02AC-5554-DF2D-7012-7AD6C507095D}"/>
              </a:ext>
            </a:extLst>
          </p:cNvPr>
          <p:cNvSpPr txBox="1"/>
          <p:nvPr/>
        </p:nvSpPr>
        <p:spPr>
          <a:xfrm>
            <a:off x="80241" y="855302"/>
            <a:ext cx="3539581" cy="584775"/>
          </a:xfrm>
          <a:prstGeom prst="rect">
            <a:avLst/>
          </a:prstGeom>
          <a:noFill/>
        </p:spPr>
        <p:txBody>
          <a:bodyPr wrap="square" lIns="91440" tIns="45720" rIns="91440" bIns="45720" rtlCol="0" anchor="t">
            <a:spAutoFit/>
          </a:bodyPr>
          <a:lstStyle/>
          <a:p>
            <a:r>
              <a:rPr lang="fr-FR" sz="1600" dirty="0" err="1">
                <a:solidFill>
                  <a:srgbClr val="1B1464"/>
                </a:solidFill>
                <a:latin typeface="Branding Semibold"/>
                <a:cs typeface="Calibri"/>
              </a:rPr>
              <a:t>Livelihoods</a:t>
            </a:r>
            <a:r>
              <a:rPr lang="fr-FR" sz="1600" dirty="0">
                <a:solidFill>
                  <a:srgbClr val="1B1464"/>
                </a:solidFill>
                <a:latin typeface="Branding Semibold"/>
                <a:cs typeface="Calibri"/>
              </a:rPr>
              <a:t> and </a:t>
            </a:r>
            <a:r>
              <a:rPr lang="fr-FR" sz="1600" dirty="0" err="1">
                <a:solidFill>
                  <a:srgbClr val="1B1464"/>
                </a:solidFill>
                <a:latin typeface="Branding Semibold"/>
                <a:cs typeface="Calibri"/>
              </a:rPr>
              <a:t>Economic</a:t>
            </a:r>
            <a:r>
              <a:rPr lang="fr-FR" sz="1600" dirty="0">
                <a:solidFill>
                  <a:srgbClr val="1B1464"/>
                </a:solidFill>
                <a:latin typeface="Branding Semibold"/>
                <a:cs typeface="Calibri"/>
              </a:rPr>
              <a:t> </a:t>
            </a:r>
            <a:r>
              <a:rPr lang="fr-FR" sz="1600" dirty="0" err="1">
                <a:solidFill>
                  <a:srgbClr val="1B1464"/>
                </a:solidFill>
                <a:latin typeface="Branding Semibold"/>
                <a:cs typeface="Calibri"/>
              </a:rPr>
              <a:t>Development</a:t>
            </a:r>
            <a:endParaRPr lang="fr-FR" sz="1600" dirty="0">
              <a:solidFill>
                <a:srgbClr val="1B1464"/>
              </a:solidFill>
              <a:latin typeface="Branding Semibold"/>
              <a:cs typeface="Calibri"/>
            </a:endParaRPr>
          </a:p>
        </p:txBody>
      </p:sp>
      <p:cxnSp>
        <p:nvCxnSpPr>
          <p:cNvPr id="17" name="Connecteur droit 16">
            <a:extLst>
              <a:ext uri="{FF2B5EF4-FFF2-40B4-BE49-F238E27FC236}">
                <a16:creationId xmlns:a16="http://schemas.microsoft.com/office/drawing/2014/main" id="{12FEB9EE-9044-9525-3E23-B283D8A13435}"/>
              </a:ext>
            </a:extLst>
          </p:cNvPr>
          <p:cNvCxnSpPr>
            <a:cxnSpLocks/>
          </p:cNvCxnSpPr>
          <p:nvPr/>
        </p:nvCxnSpPr>
        <p:spPr>
          <a:xfrm>
            <a:off x="4041819" y="3870501"/>
            <a:ext cx="3495677" cy="0"/>
          </a:xfrm>
          <a:prstGeom prst="line">
            <a:avLst/>
          </a:prstGeom>
          <a:ln>
            <a:solidFill>
              <a:srgbClr val="45B46E"/>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4819D558-1564-B600-F13C-D68074CB5B3B}"/>
              </a:ext>
            </a:extLst>
          </p:cNvPr>
          <p:cNvSpPr txBox="1"/>
          <p:nvPr/>
        </p:nvSpPr>
        <p:spPr>
          <a:xfrm>
            <a:off x="3954811" y="3967840"/>
            <a:ext cx="3579465" cy="2982548"/>
          </a:xfrm>
          <a:prstGeom prst="rect">
            <a:avLst/>
          </a:prstGeom>
          <a:noFill/>
        </p:spPr>
        <p:txBody>
          <a:bodyPr wrap="square" lIns="91440" tIns="45720" rIns="91440" bIns="45720" rtlCol="0" anchor="t">
            <a:spAutoFit/>
          </a:bodyPr>
          <a:lstStyle/>
          <a:p>
            <a:pPr algn="just" fontAlgn="base">
              <a:lnSpc>
                <a:spcPct val="107000"/>
              </a:lnSpc>
              <a:spcAft>
                <a:spcPts val="800"/>
              </a:spcAft>
            </a:pPr>
            <a:r>
              <a:rPr lang="en-GB" sz="1100" dirty="0">
                <a:solidFill>
                  <a:srgbClr val="545454"/>
                </a:solidFill>
                <a:latin typeface="Calibri" panose="020F0502020204030204" pitchFamily="34" charset="0"/>
              </a:rPr>
              <a:t>Acted aims to contribute to improving environmental and health conditions by installing sustainable and green infrastructure in Jordan. In 2023, this includes constructing a wastewater treatment plant in Azraq municipality to promote wastewater reuse in agriculture. In addition, Acted will target  reforestation, soil erosion mitigation and restoration, natural resource management and climate adaptation techniques are leveraged through Acted’s THRIVE flagship, to ensure sustainable conservation of resources. Acted Jordan also works with approximately  to promote climate-smart behaviour change at the household, livelihood and community level, targeting approximately 658 members of local municipalities in 2023 through community-led dialogue forums, advocacy and initiatives which mobilise Jordanian and refugee communities to inciting climate driven leadership and change.</a:t>
            </a:r>
            <a:endParaRPr lang="en-US" sz="1100" dirty="0">
              <a:solidFill>
                <a:srgbClr val="545454"/>
              </a:solidFill>
              <a:latin typeface="Calibri" panose="020F0502020204030204" pitchFamily="34" charset="0"/>
            </a:endParaRPr>
          </a:p>
        </p:txBody>
      </p:sp>
      <p:cxnSp>
        <p:nvCxnSpPr>
          <p:cNvPr id="35" name="Connecteur droit 34">
            <a:extLst>
              <a:ext uri="{FF2B5EF4-FFF2-40B4-BE49-F238E27FC236}">
                <a16:creationId xmlns:a16="http://schemas.microsoft.com/office/drawing/2014/main" id="{7CCC83E2-2734-41CC-CA19-49DB706E51BC}"/>
              </a:ext>
            </a:extLst>
          </p:cNvPr>
          <p:cNvCxnSpPr>
            <a:cxnSpLocks/>
          </p:cNvCxnSpPr>
          <p:nvPr/>
        </p:nvCxnSpPr>
        <p:spPr>
          <a:xfrm>
            <a:off x="-63180" y="7067666"/>
            <a:ext cx="3683002" cy="0"/>
          </a:xfrm>
          <a:prstGeom prst="line">
            <a:avLst/>
          </a:prstGeom>
          <a:ln>
            <a:solidFill>
              <a:srgbClr val="45B46E"/>
            </a:solidFill>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2EC1CD2F-AF30-C0B6-A711-8A23F3F1EDA9}"/>
              </a:ext>
            </a:extLst>
          </p:cNvPr>
          <p:cNvSpPr txBox="1"/>
          <p:nvPr/>
        </p:nvSpPr>
        <p:spPr>
          <a:xfrm>
            <a:off x="65189" y="7099324"/>
            <a:ext cx="3683002" cy="2439129"/>
          </a:xfrm>
          <a:prstGeom prst="rect">
            <a:avLst/>
          </a:prstGeom>
          <a:noFill/>
        </p:spPr>
        <p:txBody>
          <a:bodyPr wrap="square" lIns="91440" tIns="45720" rIns="91440" bIns="45720" rtlCol="0" anchor="t">
            <a:spAutoFit/>
          </a:bodyPr>
          <a:lstStyle/>
          <a:p>
            <a:pPr algn="just">
              <a:lnSpc>
                <a:spcPct val="107000"/>
              </a:lnSpc>
              <a:spcAft>
                <a:spcPts val="800"/>
              </a:spcAft>
            </a:pPr>
            <a:r>
              <a:rPr lang="en-GB" sz="1100" dirty="0">
                <a:solidFill>
                  <a:srgbClr val="545454"/>
                </a:solidFill>
                <a:latin typeface="Calibri" panose="020F0502020204030204" pitchFamily="34" charset="0"/>
              </a:rPr>
              <a:t>Acted Jordan equips marginalised groups and grassroots Civil Society Organisations (CSOs) with the knowledge, tools, skills, and access to increase their engagement and impact in policy and community development. In 2023, Acted works with 14 CSOs to improve their service provision for local populations as well as their capacity to engage in policy dialogue. Acted also provides Life, Social and Emotional skills trainings, as well as opportunities for participants to practice leadership, communication, and advocacy skills. Across its projects, Acted aims to create opportunities for groups from different social backgrounds to interact with one another towards a common goal. This is achieved through exchange events, community forums and shared-business creation. </a:t>
            </a:r>
            <a:endParaRPr lang="en-US" sz="1100" dirty="0">
              <a:solidFill>
                <a:srgbClr val="545454"/>
              </a:solidFill>
              <a:latin typeface="Calibri" panose="020F0502020204030204" pitchFamily="34" charset="0"/>
            </a:endParaRPr>
          </a:p>
        </p:txBody>
      </p:sp>
      <p:cxnSp>
        <p:nvCxnSpPr>
          <p:cNvPr id="39" name="Connecteur droit 38">
            <a:extLst>
              <a:ext uri="{FF2B5EF4-FFF2-40B4-BE49-F238E27FC236}">
                <a16:creationId xmlns:a16="http://schemas.microsoft.com/office/drawing/2014/main" id="{4A6AC064-2F68-1496-F7C8-53A190AFB7C3}"/>
              </a:ext>
            </a:extLst>
          </p:cNvPr>
          <p:cNvCxnSpPr>
            <a:cxnSpLocks/>
          </p:cNvCxnSpPr>
          <p:nvPr/>
        </p:nvCxnSpPr>
        <p:spPr>
          <a:xfrm>
            <a:off x="1937807" y="10103859"/>
            <a:ext cx="3683002" cy="0"/>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42" name="ZoneTexte 41">
            <a:extLst>
              <a:ext uri="{FF2B5EF4-FFF2-40B4-BE49-F238E27FC236}">
                <a16:creationId xmlns:a16="http://schemas.microsoft.com/office/drawing/2014/main" id="{53DED6B6-8205-E8F3-2D88-B512663DB0DE}"/>
              </a:ext>
            </a:extLst>
          </p:cNvPr>
          <p:cNvSpPr txBox="1"/>
          <p:nvPr/>
        </p:nvSpPr>
        <p:spPr>
          <a:xfrm>
            <a:off x="2208596" y="9752115"/>
            <a:ext cx="3308090" cy="338554"/>
          </a:xfrm>
          <a:prstGeom prst="rect">
            <a:avLst/>
          </a:prstGeom>
          <a:noFill/>
        </p:spPr>
        <p:txBody>
          <a:bodyPr wrap="square" lIns="91440" tIns="45720" rIns="91440" bIns="45720" rtlCol="0" anchor="t">
            <a:spAutoFit/>
          </a:bodyPr>
          <a:lstStyle/>
          <a:p>
            <a:pPr algn="ctr"/>
            <a:r>
              <a:rPr lang="fr-FR" sz="1600" dirty="0">
                <a:solidFill>
                  <a:schemeClr val="bg1"/>
                </a:solidFill>
                <a:latin typeface="Branding Semibold"/>
                <a:cs typeface="Calibri"/>
              </a:rPr>
              <a:t>Contact</a:t>
            </a:r>
          </a:p>
        </p:txBody>
      </p:sp>
      <p:sp>
        <p:nvSpPr>
          <p:cNvPr id="44" name="ZoneTexte 43">
            <a:extLst>
              <a:ext uri="{FF2B5EF4-FFF2-40B4-BE49-F238E27FC236}">
                <a16:creationId xmlns:a16="http://schemas.microsoft.com/office/drawing/2014/main" id="{1FFC44A8-FE5F-1818-88E0-8BD95A4B6830}"/>
              </a:ext>
            </a:extLst>
          </p:cNvPr>
          <p:cNvSpPr txBox="1"/>
          <p:nvPr/>
        </p:nvSpPr>
        <p:spPr>
          <a:xfrm>
            <a:off x="241299" y="10100055"/>
            <a:ext cx="7103534" cy="276999"/>
          </a:xfrm>
          <a:prstGeom prst="rect">
            <a:avLst/>
          </a:prstGeom>
          <a:noFill/>
        </p:spPr>
        <p:txBody>
          <a:bodyPr wrap="square" lIns="91440" tIns="45720" rIns="91440" bIns="45720" rtlCol="0" anchor="t">
            <a:spAutoFit/>
          </a:bodyPr>
          <a:lstStyle/>
          <a:p>
            <a:pPr algn="ctr"/>
            <a:r>
              <a:rPr lang="fr-FR" sz="1200" dirty="0" err="1">
                <a:solidFill>
                  <a:schemeClr val="bg1"/>
                </a:solidFill>
                <a:latin typeface="Calibri" panose="020F0502020204030204" pitchFamily="34" charset="0"/>
                <a:cs typeface="Calibri"/>
              </a:rPr>
              <a:t>Acted</a:t>
            </a:r>
            <a:r>
              <a:rPr lang="fr-FR" sz="1200" dirty="0">
                <a:solidFill>
                  <a:schemeClr val="bg1"/>
                </a:solidFill>
                <a:latin typeface="Calibri" panose="020F0502020204030204" pitchFamily="34" charset="0"/>
                <a:cs typeface="Calibri"/>
              </a:rPr>
              <a:t> Jordan </a:t>
            </a:r>
            <a:r>
              <a:rPr lang="fr-FR" sz="1200" dirty="0" err="1">
                <a:solidFill>
                  <a:schemeClr val="bg1"/>
                </a:solidFill>
                <a:latin typeface="Calibri" panose="020F0502020204030204" pitchFamily="34" charset="0"/>
                <a:cs typeface="Calibri"/>
              </a:rPr>
              <a:t>Director</a:t>
            </a:r>
            <a:r>
              <a:rPr lang="fr-FR" sz="1200" dirty="0">
                <a:solidFill>
                  <a:schemeClr val="bg1"/>
                </a:solidFill>
                <a:latin typeface="Calibri" panose="020F0502020204030204" pitchFamily="34" charset="0"/>
                <a:cs typeface="Calibri"/>
              </a:rPr>
              <a:t> at </a:t>
            </a:r>
            <a:r>
              <a:rPr lang="fr-FR" sz="1200" u="sng" dirty="0">
                <a:solidFill>
                  <a:schemeClr val="bg1"/>
                </a:solidFill>
                <a:latin typeface="Calibri" panose="020F0502020204030204" pitchFamily="34" charset="0"/>
                <a:cs typeface="Calibri"/>
              </a:rPr>
              <a:t>santiago.alexander@acted.org</a:t>
            </a:r>
            <a:endParaRPr lang="fr-FR" sz="1200" u="sng" dirty="0">
              <a:solidFill>
                <a:schemeClr val="bg1"/>
              </a:solidFill>
              <a:latin typeface="Calibri"/>
              <a:cs typeface="Calibri"/>
            </a:endParaRPr>
          </a:p>
        </p:txBody>
      </p:sp>
      <p:sp>
        <p:nvSpPr>
          <p:cNvPr id="4" name="ZoneTexte 3">
            <a:extLst>
              <a:ext uri="{FF2B5EF4-FFF2-40B4-BE49-F238E27FC236}">
                <a16:creationId xmlns:a16="http://schemas.microsoft.com/office/drawing/2014/main" id="{B7235454-B8F2-D321-7D3F-F0434AB5DD3D}"/>
              </a:ext>
            </a:extLst>
          </p:cNvPr>
          <p:cNvSpPr txBox="1"/>
          <p:nvPr/>
        </p:nvSpPr>
        <p:spPr>
          <a:xfrm>
            <a:off x="3958045" y="3238393"/>
            <a:ext cx="3576231" cy="584775"/>
          </a:xfrm>
          <a:prstGeom prst="rect">
            <a:avLst/>
          </a:prstGeom>
          <a:noFill/>
        </p:spPr>
        <p:txBody>
          <a:bodyPr wrap="square" lIns="91440" tIns="45720" rIns="91440" bIns="45720" rtlCol="0" anchor="t">
            <a:spAutoFit/>
          </a:bodyPr>
          <a:lstStyle/>
          <a:p>
            <a:r>
              <a:rPr lang="fr-FR" sz="1600" dirty="0">
                <a:solidFill>
                  <a:srgbClr val="1B1464"/>
                </a:solidFill>
                <a:latin typeface="Branding Semibold"/>
                <a:cs typeface="Calibri"/>
              </a:rPr>
              <a:t>Collaborative </a:t>
            </a:r>
            <a:r>
              <a:rPr lang="fr-FR" sz="1600" dirty="0" err="1">
                <a:solidFill>
                  <a:srgbClr val="1B1464"/>
                </a:solidFill>
                <a:latin typeface="Branding Semibold"/>
                <a:cs typeface="Calibri"/>
              </a:rPr>
              <a:t>environmental</a:t>
            </a:r>
            <a:r>
              <a:rPr lang="fr-FR" sz="1600" dirty="0">
                <a:solidFill>
                  <a:srgbClr val="1B1464"/>
                </a:solidFill>
                <a:latin typeface="Branding Semibold"/>
                <a:cs typeface="Calibri"/>
              </a:rPr>
              <a:t> </a:t>
            </a:r>
            <a:r>
              <a:rPr lang="fr-FR" sz="1600" dirty="0" err="1">
                <a:solidFill>
                  <a:srgbClr val="1B1464"/>
                </a:solidFill>
                <a:latin typeface="Branding Semibold"/>
                <a:cs typeface="Calibri"/>
              </a:rPr>
              <a:t>sustainability</a:t>
            </a:r>
            <a:endParaRPr lang="fr-FR" sz="1600" dirty="0">
              <a:solidFill>
                <a:srgbClr val="1B1464"/>
              </a:solidFill>
              <a:latin typeface="Branding Semibold"/>
              <a:cs typeface="Calibri"/>
            </a:endParaRPr>
          </a:p>
        </p:txBody>
      </p:sp>
      <p:sp>
        <p:nvSpPr>
          <p:cNvPr id="12" name="ZoneTexte 11">
            <a:extLst>
              <a:ext uri="{FF2B5EF4-FFF2-40B4-BE49-F238E27FC236}">
                <a16:creationId xmlns:a16="http://schemas.microsoft.com/office/drawing/2014/main" id="{121E7183-1FDB-54A5-5253-281E95600FB3}"/>
              </a:ext>
            </a:extLst>
          </p:cNvPr>
          <p:cNvSpPr txBox="1"/>
          <p:nvPr/>
        </p:nvSpPr>
        <p:spPr>
          <a:xfrm>
            <a:off x="80241" y="6466667"/>
            <a:ext cx="3407835" cy="584775"/>
          </a:xfrm>
          <a:prstGeom prst="rect">
            <a:avLst/>
          </a:prstGeom>
          <a:noFill/>
        </p:spPr>
        <p:txBody>
          <a:bodyPr wrap="square" lIns="91440" tIns="45720" rIns="91440" bIns="45720" rtlCol="0" anchor="t">
            <a:spAutoFit/>
          </a:bodyPr>
          <a:lstStyle/>
          <a:p>
            <a:r>
              <a:rPr lang="fr-FR" sz="1600" dirty="0">
                <a:solidFill>
                  <a:srgbClr val="1B1464"/>
                </a:solidFill>
                <a:latin typeface="Branding Semibold"/>
                <a:cs typeface="Calibri"/>
              </a:rPr>
              <a:t>Inclusive Community Engagement &amp; </a:t>
            </a:r>
            <a:r>
              <a:rPr lang="fr-FR" sz="1600" dirty="0" err="1">
                <a:solidFill>
                  <a:srgbClr val="1B1464"/>
                </a:solidFill>
                <a:latin typeface="Branding Semibold"/>
                <a:cs typeface="Calibri"/>
              </a:rPr>
              <a:t>Cohesion</a:t>
            </a:r>
            <a:endParaRPr lang="fr-FR" sz="1600" dirty="0">
              <a:solidFill>
                <a:srgbClr val="1B1464"/>
              </a:solidFill>
              <a:latin typeface="Branding Semibold"/>
              <a:cs typeface="Calibri"/>
            </a:endParaRPr>
          </a:p>
        </p:txBody>
      </p:sp>
      <p:sp>
        <p:nvSpPr>
          <p:cNvPr id="18" name="ZoneTexte 17">
            <a:extLst>
              <a:ext uri="{FF2B5EF4-FFF2-40B4-BE49-F238E27FC236}">
                <a16:creationId xmlns:a16="http://schemas.microsoft.com/office/drawing/2014/main" id="{D77FDE88-4FFA-AAD2-3020-1A8A6AB644EF}"/>
              </a:ext>
            </a:extLst>
          </p:cNvPr>
          <p:cNvSpPr txBox="1"/>
          <p:nvPr/>
        </p:nvSpPr>
        <p:spPr>
          <a:xfrm>
            <a:off x="764635" y="4706101"/>
            <a:ext cx="2482540" cy="584775"/>
          </a:xfrm>
          <a:prstGeom prst="rect">
            <a:avLst/>
          </a:prstGeom>
          <a:noFill/>
        </p:spPr>
        <p:txBody>
          <a:bodyPr wrap="square" lIns="91440" tIns="45720" rIns="91440" bIns="45720" rtlCol="0" anchor="t">
            <a:spAutoFit/>
          </a:bodyPr>
          <a:lstStyle/>
          <a:p>
            <a:r>
              <a:rPr lang="fr-FR" sz="1600" dirty="0">
                <a:solidFill>
                  <a:schemeClr val="bg1"/>
                </a:solidFill>
                <a:latin typeface="Branding Semibold"/>
                <a:cs typeface="Calibri"/>
              </a:rPr>
              <a:t>Picture </a:t>
            </a:r>
            <a:r>
              <a:rPr lang="fr-FR" sz="1600" dirty="0" err="1">
                <a:solidFill>
                  <a:schemeClr val="bg1"/>
                </a:solidFill>
                <a:latin typeface="Branding Semibold"/>
                <a:cs typeface="Calibri"/>
              </a:rPr>
              <a:t>illustrating</a:t>
            </a:r>
            <a:endParaRPr lang="fr-FR" sz="1600" dirty="0">
              <a:solidFill>
                <a:schemeClr val="bg1"/>
              </a:solidFill>
              <a:latin typeface="Branding Semibold"/>
              <a:cs typeface="Calibri"/>
            </a:endParaRPr>
          </a:p>
          <a:p>
            <a:r>
              <a:rPr lang="fr-FR" sz="1600" dirty="0">
                <a:solidFill>
                  <a:schemeClr val="bg1"/>
                </a:solidFill>
                <a:latin typeface="Branding Semibold"/>
                <a:cs typeface="Calibri"/>
              </a:rPr>
              <a:t>section 2</a:t>
            </a:r>
          </a:p>
        </p:txBody>
      </p:sp>
      <p:sp>
        <p:nvSpPr>
          <p:cNvPr id="11" name="ZoneTexte 10">
            <a:extLst>
              <a:ext uri="{FF2B5EF4-FFF2-40B4-BE49-F238E27FC236}">
                <a16:creationId xmlns:a16="http://schemas.microsoft.com/office/drawing/2014/main" id="{A8F91561-590F-FAA0-3B42-4C36220799E5}"/>
              </a:ext>
            </a:extLst>
          </p:cNvPr>
          <p:cNvSpPr txBox="1"/>
          <p:nvPr/>
        </p:nvSpPr>
        <p:spPr>
          <a:xfrm>
            <a:off x="269935" y="172026"/>
            <a:ext cx="2353235" cy="400110"/>
          </a:xfrm>
          <a:prstGeom prst="rect">
            <a:avLst/>
          </a:prstGeom>
          <a:noFill/>
        </p:spPr>
        <p:txBody>
          <a:bodyPr wrap="square" lIns="91440" tIns="45720" rIns="91440" bIns="45720" rtlCol="0" anchor="t">
            <a:spAutoFit/>
          </a:bodyPr>
          <a:lstStyle/>
          <a:p>
            <a:r>
              <a:rPr lang="fr-FR" sz="2000" dirty="0">
                <a:solidFill>
                  <a:schemeClr val="bg1"/>
                </a:solidFill>
                <a:latin typeface="Branding Semibold" panose="00000700000000000000" pitchFamily="50" charset="0"/>
                <a:cs typeface="Calibri"/>
              </a:rPr>
              <a:t>2023</a:t>
            </a:r>
          </a:p>
        </p:txBody>
      </p:sp>
      <p:pic>
        <p:nvPicPr>
          <p:cNvPr id="13" name="Image 12" descr="Une image contenant logo&#10;&#10;Description générée automatiquement">
            <a:extLst>
              <a:ext uri="{FF2B5EF4-FFF2-40B4-BE49-F238E27FC236}">
                <a16:creationId xmlns:a16="http://schemas.microsoft.com/office/drawing/2014/main" id="{A1241A68-0D56-31FF-E2C1-CF8402982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261" y="107364"/>
            <a:ext cx="1370743" cy="529435"/>
          </a:xfrm>
          <a:prstGeom prst="rect">
            <a:avLst/>
          </a:prstGeom>
        </p:spPr>
      </p:pic>
      <p:sp>
        <p:nvSpPr>
          <p:cNvPr id="14" name="ZoneTexte 13">
            <a:extLst>
              <a:ext uri="{FF2B5EF4-FFF2-40B4-BE49-F238E27FC236}">
                <a16:creationId xmlns:a16="http://schemas.microsoft.com/office/drawing/2014/main" id="{A95B2B88-D293-8BD2-154D-3113A5D4945C}"/>
              </a:ext>
            </a:extLst>
          </p:cNvPr>
          <p:cNvSpPr txBox="1"/>
          <p:nvPr/>
        </p:nvSpPr>
        <p:spPr>
          <a:xfrm>
            <a:off x="2053021" y="172026"/>
            <a:ext cx="3308090" cy="400110"/>
          </a:xfrm>
          <a:prstGeom prst="rect">
            <a:avLst/>
          </a:prstGeom>
          <a:noFill/>
        </p:spPr>
        <p:txBody>
          <a:bodyPr wrap="square" lIns="91440" tIns="45720" rIns="91440" bIns="45720" rtlCol="0" anchor="t">
            <a:spAutoFit/>
          </a:bodyPr>
          <a:lstStyle/>
          <a:p>
            <a:pPr algn="ctr"/>
            <a:r>
              <a:rPr lang="fr-FR" sz="2000" b="1" dirty="0" err="1">
                <a:solidFill>
                  <a:schemeClr val="bg1"/>
                </a:solidFill>
                <a:latin typeface="Branding Semibold"/>
                <a:cs typeface="Calibri"/>
              </a:rPr>
              <a:t>What</a:t>
            </a:r>
            <a:r>
              <a:rPr lang="fr-FR" sz="2000" b="1" dirty="0">
                <a:solidFill>
                  <a:schemeClr val="bg1"/>
                </a:solidFill>
                <a:latin typeface="Branding Semibold"/>
                <a:cs typeface="Calibri"/>
              </a:rPr>
              <a:t> </a:t>
            </a:r>
            <a:r>
              <a:rPr lang="fr-FR" sz="2000" b="1" dirty="0" err="1">
                <a:solidFill>
                  <a:schemeClr val="bg1"/>
                </a:solidFill>
                <a:latin typeface="Branding Semibold"/>
                <a:cs typeface="Calibri"/>
              </a:rPr>
              <a:t>we</a:t>
            </a:r>
            <a:r>
              <a:rPr lang="fr-FR" sz="2000" b="1" dirty="0">
                <a:solidFill>
                  <a:schemeClr val="bg1"/>
                </a:solidFill>
                <a:latin typeface="Branding Semibold"/>
                <a:cs typeface="Calibri"/>
              </a:rPr>
              <a:t> do in Jordan</a:t>
            </a:r>
          </a:p>
        </p:txBody>
      </p:sp>
      <p:pic>
        <p:nvPicPr>
          <p:cNvPr id="9" name="Picture 8">
            <a:extLst>
              <a:ext uri="{FF2B5EF4-FFF2-40B4-BE49-F238E27FC236}">
                <a16:creationId xmlns:a16="http://schemas.microsoft.com/office/drawing/2014/main" id="{65D1A4D7-D29D-887B-2492-3F711285A332}"/>
              </a:ext>
            </a:extLst>
          </p:cNvPr>
          <p:cNvPicPr>
            <a:picLocks noChangeAspect="1"/>
          </p:cNvPicPr>
          <p:nvPr/>
        </p:nvPicPr>
        <p:blipFill rotWithShape="1">
          <a:blip r:embed="rId4">
            <a:extLst>
              <a:ext uri="{28A0092B-C50C-407E-A947-70E740481C1C}">
                <a14:useLocalDpi xmlns:a14="http://schemas.microsoft.com/office/drawing/2010/main" val="0"/>
              </a:ext>
            </a:extLst>
          </a:blip>
          <a:srcRect l="2820" t="8239" r="1624" b="18794"/>
          <a:stretch/>
        </p:blipFill>
        <p:spPr>
          <a:xfrm>
            <a:off x="3958808" y="7050541"/>
            <a:ext cx="3734452" cy="2390516"/>
          </a:xfrm>
          <a:prstGeom prst="rect">
            <a:avLst/>
          </a:prstGeom>
        </p:spPr>
      </p:pic>
      <p:pic>
        <p:nvPicPr>
          <p:cNvPr id="20" name="Picture 19">
            <a:extLst>
              <a:ext uri="{FF2B5EF4-FFF2-40B4-BE49-F238E27FC236}">
                <a16:creationId xmlns:a16="http://schemas.microsoft.com/office/drawing/2014/main" id="{FEA7570A-CAF5-2DCD-AE87-365D9711AB6E}"/>
              </a:ext>
            </a:extLst>
          </p:cNvPr>
          <p:cNvPicPr>
            <a:picLocks noChangeAspect="1"/>
          </p:cNvPicPr>
          <p:nvPr/>
        </p:nvPicPr>
        <p:blipFill rotWithShape="1">
          <a:blip r:embed="rId5">
            <a:extLst>
              <a:ext uri="{28A0092B-C50C-407E-A947-70E740481C1C}">
                <a14:useLocalDpi xmlns:a14="http://schemas.microsoft.com/office/drawing/2010/main" val="0"/>
              </a:ext>
            </a:extLst>
          </a:blip>
          <a:srcRect l="21867" t="22295" r="9609" b="31591"/>
          <a:stretch/>
        </p:blipFill>
        <p:spPr>
          <a:xfrm>
            <a:off x="-87298" y="4233290"/>
            <a:ext cx="3866606" cy="2210786"/>
          </a:xfrm>
          <a:prstGeom prst="rect">
            <a:avLst/>
          </a:prstGeom>
        </p:spPr>
      </p:pic>
      <p:pic>
        <p:nvPicPr>
          <p:cNvPr id="22" name="Picture 21">
            <a:extLst>
              <a:ext uri="{FF2B5EF4-FFF2-40B4-BE49-F238E27FC236}">
                <a16:creationId xmlns:a16="http://schemas.microsoft.com/office/drawing/2014/main" id="{055C80B5-3007-0DF4-F403-E59319F003BD}"/>
              </a:ext>
            </a:extLst>
          </p:cNvPr>
          <p:cNvPicPr>
            <a:picLocks noChangeAspect="1"/>
          </p:cNvPicPr>
          <p:nvPr/>
        </p:nvPicPr>
        <p:blipFill rotWithShape="1">
          <a:blip r:embed="rId6">
            <a:extLst>
              <a:ext uri="{28A0092B-C50C-407E-A947-70E740481C1C}">
                <a14:useLocalDpi xmlns:a14="http://schemas.microsoft.com/office/drawing/2010/main" val="0"/>
              </a:ext>
            </a:extLst>
          </a:blip>
          <a:srcRect l="575" t="18275" b="8847"/>
          <a:stretch/>
        </p:blipFill>
        <p:spPr>
          <a:xfrm>
            <a:off x="3958808" y="863129"/>
            <a:ext cx="3734452" cy="2294759"/>
          </a:xfrm>
          <a:prstGeom prst="rect">
            <a:avLst/>
          </a:prstGeom>
        </p:spPr>
      </p:pic>
    </p:spTree>
    <p:extLst>
      <p:ext uri="{BB962C8B-B14F-4D97-AF65-F5344CB8AC3E}">
        <p14:creationId xmlns:p14="http://schemas.microsoft.com/office/powerpoint/2010/main" val="271425721"/>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a0d2384-46b4-4296-974c-293a47b063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56ACE21B859741BE9DC2B5758137F2" ma:contentTypeVersion="15" ma:contentTypeDescription="Crée un document." ma:contentTypeScope="" ma:versionID="06cb67e83989cf50d9e5e01d4c896ffb">
  <xsd:schema xmlns:xsd="http://www.w3.org/2001/XMLSchema" xmlns:xs="http://www.w3.org/2001/XMLSchema" xmlns:p="http://schemas.microsoft.com/office/2006/metadata/properties" xmlns:ns3="8a0d2384-46b4-4296-974c-293a47b06317" xmlns:ns4="7f9a821e-35d6-46e5-9293-12368551c0e8" targetNamespace="http://schemas.microsoft.com/office/2006/metadata/properties" ma:root="true" ma:fieldsID="57c404d7dc1415e3626e7128437299bb" ns3:_="" ns4:_="">
    <xsd:import namespace="8a0d2384-46b4-4296-974c-293a47b06317"/>
    <xsd:import namespace="7f9a821e-35d6-46e5-9293-12368551c0e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d2384-46b4-4296-974c-293a47b063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9a821e-35d6-46e5-9293-12368551c0e8"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SharingHintHash" ma:index="19"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9B3FA4-EC0C-4FF1-B2B8-2A7C3E11AA77}">
  <ds:schemaRefs>
    <ds:schemaRef ds:uri="http://schemas.microsoft.com/sharepoint/v3/contenttype/forms"/>
  </ds:schemaRefs>
</ds:datastoreItem>
</file>

<file path=customXml/itemProps2.xml><?xml version="1.0" encoding="utf-8"?>
<ds:datastoreItem xmlns:ds="http://schemas.openxmlformats.org/officeDocument/2006/customXml" ds:itemID="{91DF0D31-A160-4F87-9561-874830932B09}">
  <ds:schemaRefs>
    <ds:schemaRef ds:uri="http://www.w3.org/XML/1998/namespace"/>
    <ds:schemaRef ds:uri="8a0d2384-46b4-4296-974c-293a47b06317"/>
    <ds:schemaRef ds:uri="http://purl.org/dc/term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7f9a821e-35d6-46e5-9293-12368551c0e8"/>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470C6AE-7C52-4657-9704-27190AE5EE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0d2384-46b4-4296-974c-293a47b06317"/>
    <ds:schemaRef ds:uri="7f9a821e-35d6-46e5-9293-12368551c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3726</TotalTime>
  <Words>709</Words>
  <Application>Microsoft Office PowerPoint</Application>
  <PresentationFormat>Personnalisé</PresentationFormat>
  <Paragraphs>45</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Branding Semibold</vt:lpstr>
      <vt:lpstr>Calibri</vt:lpstr>
      <vt:lpstr>Calibri Light</vt:lpstr>
      <vt:lpstr>Thème Office</vt:lpstr>
      <vt:lpstr>Présentation PowerPoint</vt:lpstr>
      <vt:lpstr>Présentation PowerPoint</vt:lpstr>
    </vt:vector>
  </TitlesOfParts>
  <Company>ACTED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FONSEGRIVE-BOURBOUSSON</dc:creator>
  <cp:lastModifiedBy>Eva Geroni</cp:lastModifiedBy>
  <cp:revision>88</cp:revision>
  <dcterms:created xsi:type="dcterms:W3CDTF">2023-01-10T11:42:23Z</dcterms:created>
  <dcterms:modified xsi:type="dcterms:W3CDTF">2023-06-21T13:02:00Z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0x0101001556ACE21B859741BE9DC2B5758137F2</vt:lpwstr>
  </property>
</Properties>
</file>